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23"/>
  </p:notesMasterIdLst>
  <p:sldIdLst>
    <p:sldId id="257" r:id="rId2"/>
    <p:sldId id="295" r:id="rId3"/>
    <p:sldId id="284" r:id="rId4"/>
    <p:sldId id="285" r:id="rId5"/>
    <p:sldId id="259" r:id="rId6"/>
    <p:sldId id="261" r:id="rId7"/>
    <p:sldId id="286" r:id="rId8"/>
    <p:sldId id="292" r:id="rId9"/>
    <p:sldId id="293" r:id="rId10"/>
    <p:sldId id="294" r:id="rId11"/>
    <p:sldId id="263" r:id="rId12"/>
    <p:sldId id="264" r:id="rId13"/>
    <p:sldId id="267" r:id="rId14"/>
    <p:sldId id="268" r:id="rId15"/>
    <p:sldId id="288" r:id="rId16"/>
    <p:sldId id="297" r:id="rId17"/>
    <p:sldId id="272" r:id="rId18"/>
    <p:sldId id="275" r:id="rId19"/>
    <p:sldId id="276" r:id="rId20"/>
    <p:sldId id="282" r:id="rId21"/>
    <p:sldId id="283" r:id="rId22"/>
  </p:sldIdLst>
  <p:sldSz cx="12192000" cy="6858000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69AB114-B21A-4222-9371-58B4DD362083}">
          <p14:sldIdLst>
            <p14:sldId id="257"/>
            <p14:sldId id="295"/>
            <p14:sldId id="284"/>
            <p14:sldId id="285"/>
            <p14:sldId id="259"/>
            <p14:sldId id="261"/>
            <p14:sldId id="286"/>
            <p14:sldId id="292"/>
            <p14:sldId id="293"/>
            <p14:sldId id="294"/>
            <p14:sldId id="263"/>
            <p14:sldId id="264"/>
            <p14:sldId id="267"/>
            <p14:sldId id="268"/>
          </p14:sldIdLst>
        </p14:section>
        <p14:section name="Untitled Section" id="{570FF356-5E10-465F-8934-18E4377282D3}">
          <p14:sldIdLst>
            <p14:sldId id="288"/>
            <p14:sldId id="297"/>
            <p14:sldId id="272"/>
            <p14:sldId id="275"/>
            <p14:sldId id="276"/>
            <p14:sldId id="282"/>
            <p14:sldId id="28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7D22CB-39D9-4785-9FA6-69D3F04CBA9C}" type="datetimeFigureOut">
              <a:rPr lang="ro-RO" smtClean="0"/>
              <a:t>08.09.2021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719529-7CEC-4E73-B1AB-E01645217283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148836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DF93B0-CA1D-4FBD-B721-4BE694148BF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560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8EBE7-A40F-41EF-89B8-9E7C72100055}" type="datetimeFigureOut">
              <a:rPr lang="ro-RO" smtClean="0"/>
              <a:t>08.09.2021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DD5C3-5E0D-4839-A44A-C839E1AC3CAA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06779406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8EBE7-A40F-41EF-89B8-9E7C72100055}" type="datetimeFigureOut">
              <a:rPr lang="ro-RO" smtClean="0"/>
              <a:t>08.09.2021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DD5C3-5E0D-4839-A44A-C839E1AC3CAA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727647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8EBE7-A40F-41EF-89B8-9E7C72100055}" type="datetimeFigureOut">
              <a:rPr lang="ro-RO" smtClean="0"/>
              <a:t>08.09.2021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DD5C3-5E0D-4839-A44A-C839E1AC3CAA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5489442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8EBE7-A40F-41EF-89B8-9E7C72100055}" type="datetimeFigureOut">
              <a:rPr lang="ro-RO" smtClean="0"/>
              <a:t>08.09.2021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DD5C3-5E0D-4839-A44A-C839E1AC3CAA}" type="slidenum">
              <a:rPr lang="ro-RO" smtClean="0"/>
              <a:t>‹#›</a:t>
            </a:fld>
            <a:endParaRPr lang="ro-RO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782388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8EBE7-A40F-41EF-89B8-9E7C72100055}" type="datetimeFigureOut">
              <a:rPr lang="ro-RO" smtClean="0"/>
              <a:t>08.09.2021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DD5C3-5E0D-4839-A44A-C839E1AC3CAA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0917091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8EBE7-A40F-41EF-89B8-9E7C72100055}" type="datetimeFigureOut">
              <a:rPr lang="ro-RO" smtClean="0"/>
              <a:t>08.09.2021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DD5C3-5E0D-4839-A44A-C839E1AC3CAA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6768595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8EBE7-A40F-41EF-89B8-9E7C72100055}" type="datetimeFigureOut">
              <a:rPr lang="ro-RO" smtClean="0"/>
              <a:t>08.09.2021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DD5C3-5E0D-4839-A44A-C839E1AC3CAA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128852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8EBE7-A40F-41EF-89B8-9E7C72100055}" type="datetimeFigureOut">
              <a:rPr lang="ro-RO" smtClean="0"/>
              <a:t>08.09.2021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DD5C3-5E0D-4839-A44A-C839E1AC3CAA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1120033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8EBE7-A40F-41EF-89B8-9E7C72100055}" type="datetimeFigureOut">
              <a:rPr lang="ro-RO" smtClean="0"/>
              <a:t>08.09.2021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DD5C3-5E0D-4839-A44A-C839E1AC3CAA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433579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Header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9">
            <a:extLst>
              <a:ext uri="{FF2B5EF4-FFF2-40B4-BE49-F238E27FC236}">
                <a16:creationId xmlns="" xmlns:a16="http://schemas.microsoft.com/office/drawing/2014/main" id="{83ACA87E-66CB-4383-8694-E833B31A8E3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80000" y="180000"/>
            <a:ext cx="5551200" cy="6498000"/>
          </a:xfr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Insert or Drag and Drop your Image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="" xmlns:a16="http://schemas.microsoft.com/office/drawing/2014/main" id="{CF1C00E3-B288-43D9-9211-5C84117B94B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9" name="Title 1">
            <a:extLst>
              <a:ext uri="{FF2B5EF4-FFF2-40B4-BE49-F238E27FC236}">
                <a16:creationId xmlns="" xmlns:a16="http://schemas.microsoft.com/office/drawing/2014/main" id="{9D0269AD-A6F3-4972-B828-5491674534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77143" y="2741613"/>
            <a:ext cx="5438774" cy="2387600"/>
          </a:xfrm>
        </p:spPr>
        <p:txBody>
          <a:bodyPr anchor="b"/>
          <a:lstStyle>
            <a:lvl1pPr algn="l">
              <a:lnSpc>
                <a:spcPts val="5000"/>
              </a:lnSpc>
              <a:defRPr sz="6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/>
          </a:p>
        </p:txBody>
      </p:sp>
      <p:sp>
        <p:nvSpPr>
          <p:cNvPr id="10" name="Subtitle 2">
            <a:extLst>
              <a:ext uri="{FF2B5EF4-FFF2-40B4-BE49-F238E27FC236}">
                <a16:creationId xmlns="" xmlns:a16="http://schemas.microsoft.com/office/drawing/2014/main" id="{681FA122-D42D-43F3-AEC3-A7786D380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77143" y="5373688"/>
            <a:ext cx="5438774" cy="734611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smtClean="0"/>
              <a:t>Click to edit Master subtitle style</a:t>
            </a:r>
            <a:endParaRPr lang="en-US" noProof="0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F45038DB-165D-48BE-8AEA-FB84B021845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5977143" y="6355307"/>
            <a:ext cx="4114800" cy="249385"/>
          </a:xfrm>
        </p:spPr>
        <p:txBody>
          <a:bodyPr/>
          <a:lstStyle/>
          <a:p>
            <a:r>
              <a:rPr lang="en-US" noProof="0" dirty="0"/>
              <a:t>Add a footer</a:t>
            </a:r>
          </a:p>
        </p:txBody>
      </p:sp>
    </p:spTree>
    <p:extLst>
      <p:ext uri="{BB962C8B-B14F-4D97-AF65-F5344CB8AC3E}">
        <p14:creationId xmlns:p14="http://schemas.microsoft.com/office/powerpoint/2010/main" val="719413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8EBE7-A40F-41EF-89B8-9E7C72100055}" type="datetimeFigureOut">
              <a:rPr lang="ro-RO" smtClean="0"/>
              <a:t>08.09.2021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DD5C3-5E0D-4839-A44A-C839E1AC3CAA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823051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8EBE7-A40F-41EF-89B8-9E7C72100055}" type="datetimeFigureOut">
              <a:rPr lang="ro-RO" smtClean="0"/>
              <a:t>08.09.2021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DD5C3-5E0D-4839-A44A-C839E1AC3CAA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208569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8EBE7-A40F-41EF-89B8-9E7C72100055}" type="datetimeFigureOut">
              <a:rPr lang="ro-RO" smtClean="0"/>
              <a:t>08.09.2021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DD5C3-5E0D-4839-A44A-C839E1AC3CAA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105238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8EBE7-A40F-41EF-89B8-9E7C72100055}" type="datetimeFigureOut">
              <a:rPr lang="ro-RO" smtClean="0"/>
              <a:t>08.09.2021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DD5C3-5E0D-4839-A44A-C839E1AC3CAA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216719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8EBE7-A40F-41EF-89B8-9E7C72100055}" type="datetimeFigureOut">
              <a:rPr lang="ro-RO" smtClean="0"/>
              <a:t>08.09.2021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DD5C3-5E0D-4839-A44A-C839E1AC3CAA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370053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8EBE7-A40F-41EF-89B8-9E7C72100055}" type="datetimeFigureOut">
              <a:rPr lang="ro-RO" smtClean="0"/>
              <a:t>08.09.2021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DD5C3-5E0D-4839-A44A-C839E1AC3CAA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10334625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8EBE7-A40F-41EF-89B8-9E7C72100055}" type="datetimeFigureOut">
              <a:rPr lang="ro-RO" smtClean="0"/>
              <a:t>08.09.2021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DD5C3-5E0D-4839-A44A-C839E1AC3CAA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06744098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8EBE7-A40F-41EF-89B8-9E7C72100055}" type="datetimeFigureOut">
              <a:rPr lang="ro-RO" smtClean="0"/>
              <a:t>08.09.2021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DD5C3-5E0D-4839-A44A-C839E1AC3CAA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930676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138EBE7-A40F-41EF-89B8-9E7C72100055}" type="datetimeFigureOut">
              <a:rPr lang="ro-RO" smtClean="0"/>
              <a:t>08.09.2021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08DD5C3-5E0D-4839-A44A-C839E1AC3CAA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765413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  <p:sldLayoutId id="2147483742" r:id="rId17"/>
    <p:sldLayoutId id="2147483743" r:id="rId18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dove.com/ro/incredereintine/school-workshops-on-body-image-confident-me/self-esteem-teaching-resources-single-session.html" TargetMode="External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legislatie.just.ro/Public/DetaliiDocumentAfis/238250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3248" y="1594252"/>
            <a:ext cx="8574622" cy="315898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err="1" smtClean="0"/>
              <a:t>Consf</a:t>
            </a:r>
            <a:r>
              <a:rPr lang="ro-RO" b="1" dirty="0"/>
              <a:t>ă</a:t>
            </a:r>
            <a:r>
              <a:rPr lang="en-US" b="1" dirty="0" err="1" smtClean="0"/>
              <a:t>tu</a:t>
            </a:r>
            <a:r>
              <a:rPr lang="ro-RO" b="1" dirty="0" err="1" smtClean="0"/>
              <a:t>irea</a:t>
            </a:r>
            <a:r>
              <a:rPr lang="ro-RO" b="1" dirty="0" smtClean="0"/>
              <a:t> inspectorilor educativi și a directorilor de palate ale copiilor</a:t>
            </a:r>
            <a:br>
              <a:rPr lang="ro-RO" b="1" dirty="0" smtClean="0"/>
            </a:br>
            <a:r>
              <a:rPr lang="ro-RO" b="1" dirty="0" smtClean="0"/>
              <a:t/>
            </a:r>
            <a:br>
              <a:rPr lang="ro-RO" b="1" dirty="0" smtClean="0"/>
            </a:br>
            <a:r>
              <a:rPr lang="ro-RO" sz="2000" b="1" dirty="0" smtClean="0"/>
              <a:t>07 septembrie 2021</a:t>
            </a:r>
            <a:endParaRPr lang="ro-RO" sz="2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26162" y="4869478"/>
            <a:ext cx="2976861" cy="1388534"/>
          </a:xfrm>
        </p:spPr>
        <p:txBody>
          <a:bodyPr>
            <a:normAutofit fontScale="92500" lnSpcReduction="10000"/>
          </a:bodyPr>
          <a:lstStyle/>
          <a:p>
            <a:r>
              <a:rPr lang="ro-RO" b="1" dirty="0" smtClean="0"/>
              <a:t>Inspectori MEC</a:t>
            </a:r>
          </a:p>
          <a:p>
            <a:r>
              <a:rPr lang="ro-RO" dirty="0" smtClean="0"/>
              <a:t>Daniela Călugăru</a:t>
            </a:r>
          </a:p>
          <a:p>
            <a:r>
              <a:rPr lang="ro-RO" dirty="0" smtClean="0"/>
              <a:t>Cătălina Chendea</a:t>
            </a:r>
            <a:endParaRPr lang="ro-R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75584">
            <a:off x="10029239" y="276844"/>
            <a:ext cx="1836530" cy="2047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497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346200"/>
            <a:ext cx="10363826" cy="4444999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o-RO" b="1" dirty="0"/>
              <a:t>Realizarea planificării calendaristice pentru anul școlar 2021-2022 </a:t>
            </a:r>
            <a:r>
              <a:rPr lang="ro-RO" dirty="0"/>
              <a:t>se face plecând de la estimarea achizițiilor elevilor la sfârșitul clasei a VIII-a, după 9 ani de școlarizare. </a:t>
            </a:r>
          </a:p>
          <a:p>
            <a:r>
              <a:rPr lang="ro-RO" dirty="0"/>
              <a:t>Etape:</a:t>
            </a:r>
          </a:p>
          <a:p>
            <a:pPr lvl="0"/>
            <a:r>
              <a:rPr lang="ro-RO" dirty="0"/>
              <a:t>consultarea setului de programe școlare pentru învățământul gimnazial și sesizarea elementelor, fie  insuficient structurate/neabordate, fie deja predate/învățate, în raport cu programa clasei a IX-a;</a:t>
            </a:r>
          </a:p>
          <a:p>
            <a:pPr lvl="0"/>
            <a:r>
              <a:rPr lang="ro-RO" dirty="0"/>
              <a:t>anticiparea unor eventuale probleme de învățare în contextul identificării unor discontinuități între achizițiile potențiale la sfârșitul clasei a VIII-a și cele așteptate la nivelul clasei a IX-a;</a:t>
            </a:r>
          </a:p>
          <a:p>
            <a:pPr lvl="0"/>
            <a:r>
              <a:rPr lang="ro-RO" dirty="0"/>
              <a:t>realizarea de conexiuni între componentele estimate a fi insuficient asimilate/neasimilate și programa pentru clasa a IX-a; </a:t>
            </a:r>
          </a:p>
          <a:p>
            <a:pPr lvl="0"/>
            <a:r>
              <a:rPr lang="ro-RO" dirty="0"/>
              <a:t>includerea unei perioade de 2-3 săptămâni la începutul anului școlar pentru realizarea unei evaluări inițiale temeinice și ajustarea planificării inițiale pe baza rezultatelor evaluării.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7534176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484310" y="1029731"/>
            <a:ext cx="10018713" cy="476147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o-RO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ro-RO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Curriculum </a:t>
            </a:r>
            <a:r>
              <a:rPr lang="ro-RO" b="1" dirty="0">
                <a:latin typeface="Calibri" panose="020F0502020204030204" pitchFamily="34" charset="0"/>
                <a:cs typeface="Calibri" panose="020F0502020204030204" pitchFamily="34" charset="0"/>
              </a:rPr>
              <a:t>național: planurile-cadru, programele și manualele școlare,  în </a:t>
            </a:r>
            <a:r>
              <a:rPr lang="ro-RO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vigoare</a:t>
            </a:r>
          </a:p>
          <a:p>
            <a:pPr marL="0" indent="0">
              <a:buNone/>
            </a:pPr>
            <a:endParaRPr lang="ro-RO" b="1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altLang="zh-CN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P</a:t>
            </a:r>
            <a:r>
              <a:rPr lang="ro-RO" altLang="zh-CN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lanuri - cadru pentru învățământul gimnazial</a:t>
            </a:r>
            <a:r>
              <a:rPr lang="ro-RO" altLang="zh-CN" i="1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ro-RO" altLang="zh-CN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aprobate</a:t>
            </a:r>
            <a:r>
              <a:rPr lang="ro-RO" altLang="zh-CN" i="1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ro-RO" altLang="zh-CN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prin OMENCS nr. </a:t>
            </a:r>
            <a:r>
              <a:rPr lang="ro-RO" altLang="zh-CN" dirty="0">
                <a:ea typeface="Calibri" pitchFamily="34" charset="0"/>
                <a:cs typeface="Times New Roman" pitchFamily="18" charset="0"/>
              </a:rPr>
              <a:t>3590/5.04.2016,</a:t>
            </a:r>
            <a:r>
              <a:rPr lang="en-US" altLang="zh-CN" dirty="0">
                <a:ea typeface="Calibri" pitchFamily="34" charset="0"/>
                <a:cs typeface="Times New Roman" pitchFamily="18" charset="0"/>
              </a:rPr>
              <a:t> cu </a:t>
            </a:r>
            <a:r>
              <a:rPr lang="en-US" altLang="zh-CN" dirty="0" err="1">
                <a:ea typeface="Calibri" pitchFamily="34" charset="0"/>
                <a:cs typeface="Times New Roman" pitchFamily="18" charset="0"/>
              </a:rPr>
              <a:t>modific</a:t>
            </a:r>
            <a:r>
              <a:rPr lang="ro-RO" altLang="zh-CN" dirty="0" err="1">
                <a:ea typeface="Calibri" pitchFamily="34" charset="0"/>
                <a:cs typeface="Times New Roman" pitchFamily="18" charset="0"/>
              </a:rPr>
              <a:t>ările</a:t>
            </a:r>
            <a:r>
              <a:rPr lang="ro-RO" altLang="zh-CN" dirty="0">
                <a:ea typeface="Calibri" pitchFamily="34" charset="0"/>
                <a:cs typeface="Times New Roman" pitchFamily="18" charset="0"/>
              </a:rPr>
              <a:t> și completările ulterioare</a:t>
            </a:r>
            <a:r>
              <a:rPr lang="en-US" altLang="zh-CN" dirty="0">
                <a:ea typeface="Calibri" pitchFamily="34" charset="0"/>
                <a:cs typeface="Times New Roman" pitchFamily="18" charset="0"/>
              </a:rPr>
              <a:t> (OMEN 4221/2018)</a:t>
            </a:r>
            <a:r>
              <a:rPr lang="ro-RO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o-RO" altLang="ro-RO" dirty="0" smtClean="0"/>
              <a:t>P</a:t>
            </a:r>
            <a:r>
              <a:rPr lang="it-IT" altLang="ro-RO" dirty="0"/>
              <a:t>rograme şcolare</a:t>
            </a:r>
            <a:r>
              <a:rPr lang="ro-RO" altLang="ro-RO" dirty="0"/>
              <a:t> (primar, gimnazial, </a:t>
            </a:r>
            <a:r>
              <a:rPr lang="ro-RO" altLang="ro-RO" dirty="0" smtClean="0"/>
              <a:t>liceal): </a:t>
            </a:r>
            <a:r>
              <a:rPr lang="ro-RO" altLang="ro-RO" dirty="0"/>
              <a:t>C</a:t>
            </a:r>
            <a:r>
              <a:rPr lang="en-US" altLang="ro-RO" dirty="0" err="1" smtClean="0"/>
              <a:t>onsilier</a:t>
            </a:r>
            <a:r>
              <a:rPr lang="ro-RO" altLang="ro-RO" dirty="0" smtClean="0"/>
              <a:t>e</a:t>
            </a:r>
            <a:r>
              <a:rPr lang="en-US" altLang="ro-RO" dirty="0" smtClean="0"/>
              <a:t> </a:t>
            </a:r>
            <a:r>
              <a:rPr lang="ro-RO" altLang="ro-RO" dirty="0" smtClean="0"/>
              <a:t>și dezvoltare personală cls. V-VIII (aprobate prin OMEN nr. 3393/2017) și Consiliere și orientare cls. IX-XII/dirigenție ( programe școlare - OMEC nr. 5287/2006</a:t>
            </a:r>
            <a:r>
              <a:rPr lang="ro-RO" altLang="ro-RO" dirty="0"/>
              <a:t> </a:t>
            </a:r>
            <a:r>
              <a:rPr lang="ro-RO" altLang="ro-RO" dirty="0" smtClean="0"/>
              <a:t>și OMEC nr. 5132/2009 privind activitățile specifice funcției de diriginte )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o-RO" dirty="0" smtClean="0">
                <a:latin typeface="Calibri" panose="020F0502020204030204" pitchFamily="34" charset="0"/>
                <a:cs typeface="Calibri" panose="020F0502020204030204" pitchFamily="34" charset="0"/>
              </a:rPr>
              <a:t>Nota 128RS/26.08.2021 – prof. diriginți nu solicită/colectează și prelucrează informații cu privire la locul de muncă, ocupația sau profesia părinților/reprezentanților legali ai elevilor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o-RO" b="1" dirty="0"/>
              <a:t> </a:t>
            </a:r>
            <a:r>
              <a:rPr lang="ro-RO" dirty="0"/>
              <a:t/>
            </a:r>
            <a:br>
              <a:rPr lang="ro-RO" dirty="0"/>
            </a:b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755981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393357"/>
          </a:xfrm>
        </p:spPr>
        <p:txBody>
          <a:bodyPr>
            <a:normAutofit fontScale="90000"/>
          </a:bodyPr>
          <a:lstStyle/>
          <a:p>
            <a:r>
              <a:rPr lang="ro-RO" dirty="0" smtClean="0"/>
              <a:t>Calendarul activităților extrașcolare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484310" y="1235677"/>
            <a:ext cx="10018713" cy="4555524"/>
          </a:xfrm>
        </p:spPr>
        <p:txBody>
          <a:bodyPr>
            <a:normAutofit fontScale="92500" lnSpcReduction="10000"/>
          </a:bodyPr>
          <a:lstStyle/>
          <a:p>
            <a:r>
              <a:rPr lang="ro-RO" dirty="0"/>
              <a:t>Referitor la calendarele activităților </a:t>
            </a:r>
            <a:r>
              <a:rPr lang="ro-RO" dirty="0" smtClean="0"/>
              <a:t>educative, încă nu se s-a luat O decizie – fie se fac fizic, fie online, fie deloc. În cazul fericit în care se organizează, e bine să fim pregătiți pentru </a:t>
            </a:r>
            <a:r>
              <a:rPr lang="ro-RO" dirty="0"/>
              <a:t>f</a:t>
            </a:r>
            <a:r>
              <a:rPr lang="ro-RO" dirty="0" smtClean="0"/>
              <a:t>izic și online. </a:t>
            </a:r>
            <a:endParaRPr lang="ro-RO" dirty="0"/>
          </a:p>
          <a:p>
            <a:r>
              <a:rPr lang="ro-RO" dirty="0"/>
              <a:t>- </a:t>
            </a:r>
            <a:r>
              <a:rPr lang="ro-RO" dirty="0" smtClean="0"/>
              <a:t>Se propune </a:t>
            </a:r>
            <a:r>
              <a:rPr lang="ro-RO" dirty="0"/>
              <a:t>reaprobarea CAEN și CAER 2020 (anexele ordinului 5597/16.12.2019). Așadar, nu se mai face evaluare de proiecte anul acesta.</a:t>
            </a:r>
          </a:p>
          <a:p>
            <a:pPr>
              <a:buFontTx/>
              <a:buChar char="-"/>
            </a:pPr>
            <a:r>
              <a:rPr lang="ro-RO" dirty="0"/>
              <a:t>În vederea aprobării calendarelor, sunt necesare:</a:t>
            </a:r>
          </a:p>
          <a:p>
            <a:r>
              <a:rPr lang="ro-RO" dirty="0"/>
              <a:t>	1. contactarea tuturor organizatorilor și confirmarea/infirmarea dorinței și capacității de organizare a activității respective și în 2021</a:t>
            </a:r>
          </a:p>
          <a:p>
            <a:r>
              <a:rPr lang="ro-RO" dirty="0"/>
              <a:t>	2. realizarea unui regulament pentru organizarea on-line a concursului/ festivalului etc., dacă acest lucru este posibil. </a:t>
            </a:r>
          </a:p>
          <a:p>
            <a:r>
              <a:rPr lang="ro-RO" dirty="0"/>
              <a:t>	Pentru a centraliza această informație, veți primi un link către un </a:t>
            </a:r>
            <a:r>
              <a:rPr lang="ro-RO" dirty="0" err="1"/>
              <a:t>google</a:t>
            </a:r>
            <a:r>
              <a:rPr lang="ro-RO" dirty="0"/>
              <a:t> </a:t>
            </a:r>
            <a:r>
              <a:rPr lang="ro-RO" dirty="0" err="1" smtClean="0"/>
              <a:t>sheet</a:t>
            </a:r>
            <a:r>
              <a:rPr lang="ro-RO" dirty="0" smtClean="0"/>
              <a:t> (dacă va fi cazul). 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15787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360405"/>
          </a:xfrm>
        </p:spPr>
        <p:txBody>
          <a:bodyPr>
            <a:normAutofit fontScale="90000"/>
          </a:bodyPr>
          <a:lstStyle/>
          <a:p>
            <a:r>
              <a:rPr lang="ro-RO" b="1" dirty="0"/>
              <a:t>Proiecte, </a:t>
            </a:r>
            <a:r>
              <a:rPr lang="ro-RO" b="1" dirty="0" smtClean="0"/>
              <a:t>parteneriate</a:t>
            </a:r>
            <a:r>
              <a:rPr lang="en-US" b="1" dirty="0" smtClean="0"/>
              <a:t>, </a:t>
            </a:r>
            <a:r>
              <a:rPr lang="en-US" b="1" dirty="0" err="1" smtClean="0"/>
              <a:t>activ</a:t>
            </a:r>
            <a:r>
              <a:rPr lang="ro-RO" b="1" dirty="0" err="1" smtClean="0"/>
              <a:t>ități</a:t>
            </a:r>
            <a:r>
              <a:rPr lang="ro-RO" b="1" dirty="0" smtClean="0"/>
              <a:t> extrașcolare</a:t>
            </a:r>
            <a:r>
              <a:rPr lang="ro-RO" b="1" dirty="0"/>
              <a:t/>
            </a:r>
            <a:br>
              <a:rPr lang="ro-RO" b="1" dirty="0"/>
            </a:b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484310" y="1326293"/>
            <a:ext cx="10018713" cy="5326434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b="1" dirty="0" smtClean="0"/>
              <a:t>Federația </a:t>
            </a:r>
            <a:r>
              <a:rPr lang="ro-RO" b="1" dirty="0"/>
              <a:t>Internațională a Comunităților Educative: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ro-RO" b="1" dirty="0"/>
              <a:t>Campania Națională 19 Zile de activism în prevenirea abuzurilor și violențelor asupra copiilor și tinerilor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ro-RO" b="1" dirty="0"/>
              <a:t>Festivalul „Bucuria Lecturii”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b="1" dirty="0"/>
              <a:t>Asociația „Clubul Nouă de pasă” – Concursul </a:t>
            </a:r>
            <a:r>
              <a:rPr lang="ro-RO" b="1" dirty="0" err="1" smtClean="0"/>
              <a:t>LicArt</a:t>
            </a:r>
            <a:endParaRPr lang="ro-RO" b="1" dirty="0" smtClean="0"/>
          </a:p>
          <a:p>
            <a:pPr>
              <a:lnSpc>
                <a:spcPct val="150000"/>
              </a:lnSpc>
            </a:pPr>
            <a:r>
              <a:rPr lang="ro-RO" sz="2100" b="1" dirty="0"/>
              <a:t>ME și </a:t>
            </a:r>
            <a:r>
              <a:rPr lang="ro-RO" sz="2100" b="1" dirty="0" err="1"/>
              <a:t>Fundaţia</a:t>
            </a:r>
            <a:r>
              <a:rPr lang="ro-RO" sz="2100" b="1" dirty="0"/>
              <a:t> </a:t>
            </a:r>
            <a:r>
              <a:rPr lang="ro-RO" b="1" dirty="0"/>
              <a:t>Noi Orizonturi Lupeni - </a:t>
            </a:r>
            <a:r>
              <a:rPr lang="ro-RO" sz="2100" b="1" dirty="0" smtClean="0"/>
              <a:t>proiectul </a:t>
            </a:r>
            <a:r>
              <a:rPr lang="ro-RO" b="1" dirty="0"/>
              <a:t>Clubul Meseriilor </a:t>
            </a:r>
            <a:r>
              <a:rPr lang="ro-RO" b="1" dirty="0" smtClean="0"/>
              <a:t>Rurale</a:t>
            </a:r>
            <a:endParaRPr lang="ro-RO" b="1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b="1" dirty="0"/>
              <a:t>ENGIE România și „HANDS ACROSS ROMANIA” - „Întâlnire cu energia”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b="1" dirty="0" err="1" smtClean="0"/>
              <a:t>Mapex</a:t>
            </a:r>
            <a:r>
              <a:rPr lang="ro-RO" b="1" dirty="0" smtClean="0"/>
              <a:t> </a:t>
            </a:r>
            <a:r>
              <a:rPr lang="ro-RO" b="1" dirty="0"/>
              <a:t>Romania – </a:t>
            </a:r>
            <a:r>
              <a:rPr lang="ro-RO" b="1" dirty="0" err="1"/>
              <a:t>Tedi</a:t>
            </a:r>
            <a:r>
              <a:rPr lang="ro-RO" b="1" dirty="0"/>
              <a:t>, Școala Siguranței – pentru elevii clasa </a:t>
            </a:r>
            <a:r>
              <a:rPr lang="ro-RO" b="1" dirty="0" smtClean="0"/>
              <a:t>I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b="1" dirty="0" err="1" smtClean="0"/>
              <a:t>Mind</a:t>
            </a:r>
            <a:r>
              <a:rPr lang="ro-RO" b="1" dirty="0" smtClean="0"/>
              <a:t> arhitect și fundația </a:t>
            </a:r>
            <a:r>
              <a:rPr lang="ro-RO" b="1" dirty="0" err="1" smtClean="0"/>
              <a:t>otp</a:t>
            </a:r>
            <a:r>
              <a:rPr lang="ro-RO" b="1" dirty="0" smtClean="0"/>
              <a:t> </a:t>
            </a:r>
            <a:r>
              <a:rPr lang="ro-RO" b="1" dirty="0" err="1" smtClean="0"/>
              <a:t>bank</a:t>
            </a:r>
            <a:r>
              <a:rPr lang="ro-RO" b="1" dirty="0" smtClean="0"/>
              <a:t> – programul </a:t>
            </a:r>
            <a:r>
              <a:rPr lang="ro-RO" b="1" dirty="0" err="1" smtClean="0"/>
              <a:t>neuroștiința</a:t>
            </a:r>
            <a:r>
              <a:rPr lang="ro-RO" b="1" dirty="0" smtClean="0"/>
              <a:t> la clasă</a:t>
            </a:r>
            <a:endParaRPr lang="ro-RO" b="1" dirty="0"/>
          </a:p>
          <a:p>
            <a:pPr>
              <a:lnSpc>
                <a:spcPct val="150000"/>
              </a:lnSpc>
            </a:pPr>
            <a:r>
              <a:rPr lang="ro-RO" b="1" dirty="0"/>
              <a:t>Asociația EDIT – Programul </a:t>
            </a:r>
            <a:r>
              <a:rPr lang="ro-RO" b="1" dirty="0" smtClean="0"/>
              <a:t>național </a:t>
            </a:r>
            <a:r>
              <a:rPr lang="ro-RO" b="1" dirty="0"/>
              <a:t>de siguranță în școli (PNSS</a:t>
            </a:r>
            <a:r>
              <a:rPr lang="ro-RO" dirty="0" smtClean="0"/>
              <a:t>)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sz="2100" b="1" dirty="0"/>
              <a:t>ANT -  campania „Transplantul înseamnă viață</a:t>
            </a:r>
            <a:r>
              <a:rPr lang="ro-RO" sz="2100" b="1" dirty="0" smtClean="0"/>
              <a:t>”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o-RO" sz="2100" b="1" dirty="0" smtClean="0"/>
              <a:t>Asociația Teatrul vienez „copiii joacă teatru” – conferință octombrie</a:t>
            </a:r>
            <a:endParaRPr lang="ro-RO" sz="2100" b="1" dirty="0"/>
          </a:p>
          <a:p>
            <a:endParaRPr lang="ro-RO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06741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376881"/>
          </a:xfrm>
        </p:spPr>
        <p:txBody>
          <a:bodyPr>
            <a:normAutofit fontScale="90000"/>
          </a:bodyPr>
          <a:lstStyle/>
          <a:p>
            <a:r>
              <a:rPr lang="ro-RO" dirty="0" smtClean="0"/>
              <a:t>Protocoale 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484310" y="1314451"/>
            <a:ext cx="10018713" cy="447675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ME </a:t>
            </a:r>
            <a:r>
              <a:rPr lang="ro-RO" b="1" dirty="0"/>
              <a:t> </a:t>
            </a:r>
            <a:r>
              <a:rPr lang="ro-RO" dirty="0" smtClean="0"/>
              <a:t>și </a:t>
            </a:r>
            <a:r>
              <a:rPr lang="ro-RO" b="1" dirty="0" smtClean="0"/>
              <a:t>Institutul </a:t>
            </a:r>
            <a:r>
              <a:rPr lang="ro-RO" b="1" dirty="0"/>
              <a:t>Național de Hematologie </a:t>
            </a:r>
            <a:r>
              <a:rPr lang="ro-RO" b="1" dirty="0" err="1"/>
              <a:t>Transfuzională</a:t>
            </a:r>
            <a:r>
              <a:rPr lang="ro-RO" b="1" dirty="0"/>
              <a:t> ,,Prof.dr. C.T. Nicolau” </a:t>
            </a:r>
            <a:r>
              <a:rPr lang="ro-RO" b="1" dirty="0" smtClean="0"/>
              <a:t>București -</a:t>
            </a:r>
            <a:r>
              <a:rPr lang="en-US" b="1" dirty="0" smtClean="0"/>
              <a:t> </a:t>
            </a:r>
            <a:r>
              <a:rPr lang="en-US" b="1" dirty="0"/>
              <a:t>P</a:t>
            </a:r>
            <a:r>
              <a:rPr lang="ro-RO" b="1" dirty="0" err="1"/>
              <a:t>rogramul</a:t>
            </a:r>
            <a:r>
              <a:rPr lang="ro-RO" b="1" dirty="0"/>
              <a:t> educațional </a:t>
            </a:r>
            <a:r>
              <a:rPr lang="ro-RO" b="1" dirty="0" smtClean="0"/>
              <a:t>„Aventurile </a:t>
            </a:r>
            <a:r>
              <a:rPr lang="ro-RO" b="1" dirty="0"/>
              <a:t>Familiei Strop</a:t>
            </a:r>
            <a:r>
              <a:rPr lang="ro-RO" b="1" dirty="0" smtClean="0"/>
              <a:t>”;</a:t>
            </a:r>
          </a:p>
          <a:p>
            <a:r>
              <a:rPr lang="ro-RO" b="1" dirty="0" smtClean="0"/>
              <a:t>ME și Asociația </a:t>
            </a:r>
            <a:r>
              <a:rPr lang="ro-RO" b="1" dirty="0"/>
              <a:t>Sistemul National de Reciclare a Bateriilor (S.N.R.B.) </a:t>
            </a:r>
            <a:r>
              <a:rPr lang="ro-RO" b="1" dirty="0" smtClean="0"/>
              <a:t>- </a:t>
            </a:r>
            <a:r>
              <a:rPr lang="ro-RO" dirty="0" smtClean="0"/>
              <a:t>proiect </a:t>
            </a:r>
            <a:r>
              <a:rPr lang="ro-RO" dirty="0"/>
              <a:t>de conștientizare </a:t>
            </a:r>
            <a:r>
              <a:rPr lang="ro-RO" dirty="0" smtClean="0"/>
              <a:t>„BEACON</a:t>
            </a:r>
            <a:r>
              <a:rPr lang="ro-RO" dirty="0"/>
              <a:t>” ( </a:t>
            </a:r>
            <a:r>
              <a:rPr lang="ro-RO" dirty="0" err="1"/>
              <a:t>Birdging</a:t>
            </a:r>
            <a:r>
              <a:rPr lang="ro-RO" dirty="0"/>
              <a:t> European </a:t>
            </a:r>
            <a:r>
              <a:rPr lang="ro-RO" dirty="0" err="1"/>
              <a:t>and</a:t>
            </a:r>
            <a:r>
              <a:rPr lang="ro-RO" dirty="0"/>
              <a:t> Local Climate </a:t>
            </a:r>
            <a:r>
              <a:rPr lang="ro-RO" dirty="0" err="1"/>
              <a:t>Action</a:t>
            </a:r>
            <a:r>
              <a:rPr lang="ro-RO" dirty="0"/>
              <a:t>)  în ceea ce privește: managementul deșeurilor de baterii si acumulatori, prevenirii efectelor schimbărilor climatice si combaterii acestora, creșterii eficienței energetice în unitățile de </a:t>
            </a:r>
            <a:r>
              <a:rPr lang="ro-RO" dirty="0" smtClean="0"/>
              <a:t>învățământ;</a:t>
            </a:r>
          </a:p>
          <a:p>
            <a:r>
              <a:rPr lang="ro-RO" dirty="0"/>
              <a:t>ME și </a:t>
            </a:r>
            <a:r>
              <a:rPr lang="ro-RO" b="1" dirty="0"/>
              <a:t>Asociația ALIA - Asociația pentru Lupta Împotriva Accidentului Vascular Cerebral - </a:t>
            </a:r>
            <a:r>
              <a:rPr lang="ro-RO" dirty="0"/>
              <a:t>proiectul ‘’EROII FAST’’ - desfășurarea de activități în cadrul cărora copiii vor fi învățați să identifice semnele unui accident vascular cerebral (AVC) </a:t>
            </a:r>
            <a:r>
              <a:rPr lang="ro-RO" dirty="0" err="1"/>
              <a:t>şi</a:t>
            </a:r>
            <a:r>
              <a:rPr lang="ro-RO" dirty="0"/>
              <a:t> </a:t>
            </a:r>
            <a:r>
              <a:rPr lang="ro-RO" dirty="0" err="1"/>
              <a:t>paşii</a:t>
            </a:r>
            <a:r>
              <a:rPr lang="ro-RO" dirty="0"/>
              <a:t> de urmat pentru salvarea persoanei care suferă un AVC, respectiv apelarea numărului de urgență 112;</a:t>
            </a:r>
          </a:p>
          <a:p>
            <a:r>
              <a:rPr lang="ro-RO" dirty="0"/>
              <a:t>ME și </a:t>
            </a:r>
            <a:r>
              <a:rPr lang="ro-RO" b="1" dirty="0"/>
              <a:t>Asociația ENVIRON - </a:t>
            </a:r>
            <a:r>
              <a:rPr lang="ro-RO" dirty="0"/>
              <a:t>proiectul </a:t>
            </a:r>
            <a:r>
              <a:rPr lang="ro-RO" dirty="0" smtClean="0"/>
              <a:t>„</a:t>
            </a:r>
            <a:r>
              <a:rPr lang="ro-RO" b="1" dirty="0" err="1" smtClean="0"/>
              <a:t>Baterel</a:t>
            </a:r>
            <a:r>
              <a:rPr lang="ro-RO" b="1" dirty="0"/>
              <a:t>, Eroul Reciclării</a:t>
            </a:r>
            <a:r>
              <a:rPr lang="ro-RO" b="1" dirty="0" smtClean="0"/>
              <a:t>”</a:t>
            </a:r>
            <a:endParaRPr lang="ro-RO" dirty="0"/>
          </a:p>
          <a:p>
            <a:endParaRPr lang="ro-RO" dirty="0" smtClean="0"/>
          </a:p>
        </p:txBody>
      </p:sp>
    </p:spTree>
    <p:extLst>
      <p:ext uri="{BB962C8B-B14F-4D97-AF65-F5344CB8AC3E}">
        <p14:creationId xmlns:p14="http://schemas.microsoft.com/office/powerpoint/2010/main" val="83443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AVIZE </a:t>
            </a:r>
            <a:r>
              <a:rPr lang="ro-RO" dirty="0"/>
              <a:t>activități extrașcolare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962150"/>
            <a:ext cx="10363826" cy="3829049"/>
          </a:xfrm>
        </p:spPr>
        <p:txBody>
          <a:bodyPr>
            <a:normAutofit lnSpcReduction="10000"/>
          </a:bodyPr>
          <a:lstStyle/>
          <a:p>
            <a:r>
              <a:rPr lang="ro-RO" dirty="0"/>
              <a:t>VOLENS – „</a:t>
            </a:r>
            <a:r>
              <a:rPr lang="ro-RO" dirty="0" smtClean="0"/>
              <a:t>Patrula </a:t>
            </a:r>
            <a:r>
              <a:rPr lang="ro-RO" dirty="0"/>
              <a:t>de reciclare”</a:t>
            </a:r>
          </a:p>
          <a:p>
            <a:r>
              <a:rPr lang="en-US" dirty="0" err="1" smtClean="0"/>
              <a:t>programul</a:t>
            </a:r>
            <a:r>
              <a:rPr lang="en-US" dirty="0" smtClean="0"/>
              <a:t> </a:t>
            </a:r>
            <a:r>
              <a:rPr lang="en-US" dirty="0"/>
              <a:t>Always de </a:t>
            </a:r>
            <a:r>
              <a:rPr lang="en-US" dirty="0" err="1"/>
              <a:t>informare</a:t>
            </a:r>
            <a:r>
              <a:rPr lang="en-US" dirty="0"/>
              <a:t> a </a:t>
            </a:r>
            <a:r>
              <a:rPr lang="en-US" dirty="0" err="1"/>
              <a:t>tinerelor</a:t>
            </a:r>
            <a:r>
              <a:rPr lang="en-US" dirty="0"/>
              <a:t> </a:t>
            </a:r>
            <a:r>
              <a:rPr lang="en-US" dirty="0" err="1"/>
              <a:t>aflate</a:t>
            </a:r>
            <a:r>
              <a:rPr lang="en-US" dirty="0"/>
              <a:t> la </a:t>
            </a:r>
            <a:r>
              <a:rPr lang="en-US" dirty="0" smtClean="0"/>
              <a:t>v</a:t>
            </a:r>
            <a:r>
              <a:rPr lang="ro-RO" dirty="0" smtClean="0"/>
              <a:t>â</a:t>
            </a:r>
            <a:r>
              <a:rPr lang="en-US" dirty="0" err="1" smtClean="0"/>
              <a:t>rsta</a:t>
            </a:r>
            <a:r>
              <a:rPr lang="en-US" dirty="0" smtClean="0"/>
              <a:t> </a:t>
            </a:r>
            <a:r>
              <a:rPr lang="en-US" dirty="0" err="1" smtClean="0"/>
              <a:t>pubert</a:t>
            </a:r>
            <a:r>
              <a:rPr lang="ro-RO" dirty="0" err="1" smtClean="0"/>
              <a:t>ăț</a:t>
            </a:r>
            <a:r>
              <a:rPr lang="en-US" dirty="0" smtClean="0"/>
              <a:t>ii</a:t>
            </a:r>
            <a:r>
              <a:rPr lang="ro-RO" dirty="0" smtClean="0"/>
              <a:t> - </a:t>
            </a:r>
            <a:r>
              <a:rPr lang="en-US" dirty="0" smtClean="0"/>
              <a:t>(</a:t>
            </a:r>
            <a:r>
              <a:rPr lang="en-US" dirty="0" smtClean="0"/>
              <a:t>P&amp;G)</a:t>
            </a:r>
            <a:endParaRPr lang="ro-RO" dirty="0"/>
          </a:p>
          <a:p>
            <a:r>
              <a:rPr lang="ro-RO" dirty="0" err="1" smtClean="0"/>
              <a:t>Domestos</a:t>
            </a:r>
            <a:r>
              <a:rPr lang="ro-RO" dirty="0" smtClean="0"/>
              <a:t> </a:t>
            </a:r>
            <a:r>
              <a:rPr lang="ro-RO" dirty="0" smtClean="0"/>
              <a:t>– posibil să continue</a:t>
            </a:r>
          </a:p>
          <a:p>
            <a:r>
              <a:rPr lang="ro-RO" dirty="0" smtClean="0"/>
              <a:t>Asociația e-liberare – programe de prevenire a traficului de persoane</a:t>
            </a:r>
          </a:p>
          <a:p>
            <a:r>
              <a:rPr lang="ro-RO" dirty="0" smtClean="0"/>
              <a:t>Cele 5 proiecte ale agenției naționale antidrog</a:t>
            </a:r>
            <a:endParaRPr lang="en-US" dirty="0" smtClean="0"/>
          </a:p>
          <a:p>
            <a:r>
              <a:rPr lang="en-US" dirty="0" err="1" smtClean="0"/>
              <a:t>Prais</a:t>
            </a:r>
            <a:r>
              <a:rPr lang="en-US" dirty="0" smtClean="0"/>
              <a:t> – </a:t>
            </a:r>
            <a:r>
              <a:rPr lang="ro-RO" dirty="0"/>
              <a:t>„</a:t>
            </a:r>
            <a:r>
              <a:rPr lang="ro-RO" dirty="0" smtClean="0"/>
              <a:t>și </a:t>
            </a:r>
            <a:r>
              <a:rPr lang="ro-RO" dirty="0" smtClean="0"/>
              <a:t>eu trăiesc sănătos - SETS” </a:t>
            </a:r>
            <a:endParaRPr lang="ro-RO" dirty="0" smtClean="0"/>
          </a:p>
          <a:p>
            <a:r>
              <a:rPr lang="ro-RO" dirty="0" smtClean="0"/>
              <a:t>CCR </a:t>
            </a:r>
            <a:r>
              <a:rPr lang="ro-RO" dirty="0" err="1"/>
              <a:t>Rebat</a:t>
            </a:r>
            <a:r>
              <a:rPr lang="ro-RO" dirty="0"/>
              <a:t> </a:t>
            </a:r>
            <a:r>
              <a:rPr lang="ro-RO" dirty="0" smtClean="0"/>
              <a:t>–  </a:t>
            </a:r>
            <a:r>
              <a:rPr lang="ro-RO" dirty="0" smtClean="0"/>
              <a:t>„olimpiada </a:t>
            </a:r>
            <a:r>
              <a:rPr lang="ro-RO" dirty="0" smtClean="0"/>
              <a:t>deșeurilor” </a:t>
            </a:r>
            <a:endParaRPr lang="ro-RO" dirty="0" smtClean="0"/>
          </a:p>
          <a:p>
            <a:r>
              <a:rPr lang="en-US" dirty="0" smtClean="0"/>
              <a:t>Unilever- </a:t>
            </a:r>
            <a:r>
              <a:rPr lang="ro-RO" dirty="0"/>
              <a:t>program educațional „Ai încredere în tine”</a:t>
            </a:r>
          </a:p>
          <a:p>
            <a:pPr marL="0" indent="0">
              <a:buNone/>
            </a:pPr>
            <a:endParaRPr lang="ro-RO" dirty="0" smtClean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8147111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B630D7C1-B053-4F03-84DE-85D0AC2ED7C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1667" b="82159"/>
          <a:stretch/>
        </p:blipFill>
        <p:spPr>
          <a:xfrm>
            <a:off x="8686800" y="-4160"/>
            <a:ext cx="3505200" cy="1223508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xmlns="" id="{46EBD886-6D24-4EE6-8807-FB29E5CC5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7342" y="151346"/>
            <a:ext cx="6769231" cy="926347"/>
          </a:xfrm>
        </p:spPr>
        <p:txBody>
          <a:bodyPr>
            <a:normAutofit/>
          </a:bodyPr>
          <a:lstStyle/>
          <a:p>
            <a:r>
              <a:rPr lang="ro-RO" sz="2400" b="1" u="sng" dirty="0">
                <a:solidFill>
                  <a:srgbClr val="002060"/>
                </a:solidFill>
              </a:rPr>
              <a:t>Programul educațional „</a:t>
            </a:r>
            <a:r>
              <a:rPr lang="ro-RO" sz="2400" b="1" i="1" u="sng" dirty="0">
                <a:solidFill>
                  <a:srgbClr val="002060"/>
                </a:solidFill>
              </a:rPr>
              <a:t>Dove – Ai încredere în tine”</a:t>
            </a:r>
            <a:endParaRPr lang="en-US" sz="2400" b="1" i="1" u="sng" dirty="0">
              <a:solidFill>
                <a:srgbClr val="00206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FF6184EF-FD18-4215-8350-5358EAFD7C3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514" t="84762" r="49881"/>
          <a:stretch/>
        </p:blipFill>
        <p:spPr>
          <a:xfrm>
            <a:off x="0" y="5812971"/>
            <a:ext cx="3255705" cy="1045029"/>
          </a:xfrm>
          <a:prstGeom prst="rect">
            <a:avLst/>
          </a:prstGeom>
        </p:spPr>
      </p:pic>
      <p:sp>
        <p:nvSpPr>
          <p:cNvPr id="15" name="Content Placeholder 4">
            <a:extLst>
              <a:ext uri="{FF2B5EF4-FFF2-40B4-BE49-F238E27FC236}">
                <a16:creationId xmlns:a16="http://schemas.microsoft.com/office/drawing/2014/main" xmlns="" id="{245303EB-B539-4E9C-994A-A5595D1E4820}"/>
              </a:ext>
            </a:extLst>
          </p:cNvPr>
          <p:cNvSpPr txBox="1">
            <a:spLocks/>
          </p:cNvSpPr>
          <p:nvPr/>
        </p:nvSpPr>
        <p:spPr>
          <a:xfrm>
            <a:off x="6357257" y="4159816"/>
            <a:ext cx="550817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ro-RO" sz="1800" dirty="0">
              <a:solidFill>
                <a:srgbClr val="002060"/>
              </a:solidFill>
            </a:endParaRPr>
          </a:p>
        </p:txBody>
      </p:sp>
      <p:pic>
        <p:nvPicPr>
          <p:cNvPr id="16" name="Picture 15" descr="Logo, company name&#10;&#10;Description automatically generated">
            <a:extLst>
              <a:ext uri="{FF2B5EF4-FFF2-40B4-BE49-F238E27FC236}">
                <a16:creationId xmlns:a16="http://schemas.microsoft.com/office/drawing/2014/main" xmlns="" id="{949F0A29-6332-49CE-9F54-E4CC69ED89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7457" y="151345"/>
            <a:ext cx="902083" cy="926348"/>
          </a:xfrm>
          <a:prstGeom prst="rect">
            <a:avLst/>
          </a:prstGeom>
        </p:spPr>
      </p:pic>
      <p:sp>
        <p:nvSpPr>
          <p:cNvPr id="17" name="Content Placeholder 4">
            <a:extLst>
              <a:ext uri="{FF2B5EF4-FFF2-40B4-BE49-F238E27FC236}">
                <a16:creationId xmlns:a16="http://schemas.microsoft.com/office/drawing/2014/main" xmlns="" id="{98DDF29E-B88D-4EFA-8089-5C7DBE0E89D2}"/>
              </a:ext>
            </a:extLst>
          </p:cNvPr>
          <p:cNvSpPr txBox="1">
            <a:spLocks/>
          </p:cNvSpPr>
          <p:nvPr/>
        </p:nvSpPr>
        <p:spPr>
          <a:xfrm>
            <a:off x="2343386" y="5951407"/>
            <a:ext cx="9816549" cy="895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600" b="1" u="sng" dirty="0">
                <a:solidFill>
                  <a:srgbClr val="002060"/>
                </a:solidFill>
              </a:rPr>
              <a:t>Pentru detalii despre program și implementare, precum și </a:t>
            </a:r>
            <a:r>
              <a:rPr lang="en-US" sz="1600" b="1" u="sng" dirty="0">
                <a:solidFill>
                  <a:srgbClr val="002060"/>
                </a:solidFill>
              </a:rPr>
              <a:t>pentru </a:t>
            </a:r>
            <a:r>
              <a:rPr lang="ro-RO" sz="1600" b="1" u="sng" dirty="0">
                <a:solidFill>
                  <a:srgbClr val="002060"/>
                </a:solidFill>
              </a:rPr>
              <a:t>participarea gratuită la training-uri de formare: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600" dirty="0">
                <a:solidFill>
                  <a:srgbClr val="002060"/>
                </a:solidFill>
              </a:rPr>
              <a:t>contact@aiincredereintine.ro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ro-RO" sz="1600" dirty="0">
                <a:solidFill>
                  <a:srgbClr val="002060"/>
                </a:solidFill>
              </a:rPr>
              <a:t>0747</a:t>
            </a:r>
            <a:r>
              <a:rPr lang="en-US" sz="1600" dirty="0">
                <a:solidFill>
                  <a:srgbClr val="002060"/>
                </a:solidFill>
              </a:rPr>
              <a:t>.</a:t>
            </a:r>
            <a:r>
              <a:rPr lang="ro-RO" sz="1600" dirty="0">
                <a:solidFill>
                  <a:srgbClr val="002060"/>
                </a:solidFill>
              </a:rPr>
              <a:t>249</a:t>
            </a:r>
            <a:r>
              <a:rPr lang="en-US" sz="1600" dirty="0">
                <a:solidFill>
                  <a:srgbClr val="002060"/>
                </a:solidFill>
              </a:rPr>
              <a:t>.</a:t>
            </a:r>
            <a:r>
              <a:rPr lang="ro-RO" sz="1600" dirty="0">
                <a:solidFill>
                  <a:srgbClr val="002060"/>
                </a:solidFill>
              </a:rPr>
              <a:t>522</a:t>
            </a:r>
          </a:p>
        </p:txBody>
      </p:sp>
      <p:pic>
        <p:nvPicPr>
          <p:cNvPr id="13" name="Picture 12" descr="A group of people posing for a photo&#10;&#10;Description automatically generated with medium confidence">
            <a:extLst>
              <a:ext uri="{FF2B5EF4-FFF2-40B4-BE49-F238E27FC236}">
                <a16:creationId xmlns:a16="http://schemas.microsoft.com/office/drawing/2014/main" xmlns="" id="{8E2F12AE-2D99-4A77-B167-ECE5DAC589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23910" y="1408615"/>
            <a:ext cx="2691830" cy="19068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13" descr="Graphical user interface, diagram&#10;&#10;Description automatically generated">
            <a:extLst>
              <a:ext uri="{FF2B5EF4-FFF2-40B4-BE49-F238E27FC236}">
                <a16:creationId xmlns:a16="http://schemas.microsoft.com/office/drawing/2014/main" xmlns="" id="{27540953-2A49-4737-A179-3E12503ED2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23910" y="3542582"/>
            <a:ext cx="2691830" cy="19230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Picture 17" descr="A picture containing application&#10;&#10;Description automatically generated">
            <a:extLst>
              <a:ext uri="{FF2B5EF4-FFF2-40B4-BE49-F238E27FC236}">
                <a16:creationId xmlns:a16="http://schemas.microsoft.com/office/drawing/2014/main" xmlns="" id="{00C1129C-6E12-44BB-A0C2-239490AF3C6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26936" y="1219348"/>
            <a:ext cx="3059864" cy="44849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xmlns="" id="{ADD46260-151E-45D3-AADA-3904472F6D9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98847" y="1233199"/>
            <a:ext cx="5178400" cy="4939001"/>
          </a:xfrm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pPr algn="just"/>
            <a:r>
              <a:rPr lang="en-US" sz="1800" dirty="0">
                <a:solidFill>
                  <a:srgbClr val="00206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Este un </a:t>
            </a:r>
            <a:r>
              <a:rPr lang="en-US" sz="1800" dirty="0" err="1">
                <a:solidFill>
                  <a:srgbClr val="00206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proiect</a:t>
            </a:r>
            <a:r>
              <a:rPr lang="en-US" sz="1800" dirty="0">
                <a:solidFill>
                  <a:srgbClr val="00206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educa</a:t>
            </a:r>
            <a:r>
              <a:rPr lang="ro-RO" sz="1800" dirty="0">
                <a:solidFill>
                  <a:srgbClr val="00206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ț</a:t>
            </a:r>
            <a:r>
              <a:rPr lang="en-US" sz="1800" dirty="0" err="1">
                <a:solidFill>
                  <a:srgbClr val="00206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ional</a:t>
            </a:r>
            <a:r>
              <a:rPr lang="en-US" sz="1800" dirty="0">
                <a:solidFill>
                  <a:srgbClr val="00206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implementat</a:t>
            </a:r>
            <a:r>
              <a:rPr lang="en-US" sz="1800" dirty="0">
                <a:solidFill>
                  <a:srgbClr val="00206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din 2004;</a:t>
            </a:r>
            <a:r>
              <a:rPr lang="ro-RO" sz="1800" dirty="0">
                <a:solidFill>
                  <a:srgbClr val="00206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la nivel </a:t>
            </a:r>
            <a:r>
              <a:rPr lang="ro-RO" sz="1800" dirty="0" err="1">
                <a:solidFill>
                  <a:srgbClr val="00206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globa</a:t>
            </a:r>
            <a:r>
              <a:rPr lang="en-US" sz="1800" dirty="0">
                <a:solidFill>
                  <a:srgbClr val="00206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l</a:t>
            </a:r>
            <a:r>
              <a:rPr lang="ro-RO" sz="1800" dirty="0">
                <a:solidFill>
                  <a:srgbClr val="00206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a ajuns la 6</a:t>
            </a:r>
            <a:r>
              <a:rPr lang="en-US" sz="1800" dirty="0">
                <a:solidFill>
                  <a:srgbClr val="00206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0</a:t>
            </a:r>
            <a:r>
              <a:rPr lang="ro-RO" sz="1800" dirty="0">
                <a:solidFill>
                  <a:srgbClr val="00206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milioane de tineri din peste </a:t>
            </a:r>
            <a:r>
              <a:rPr lang="en-US" sz="1800" dirty="0">
                <a:solidFill>
                  <a:srgbClr val="00206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142</a:t>
            </a:r>
            <a:r>
              <a:rPr lang="ro-RO" sz="1800" dirty="0">
                <a:solidFill>
                  <a:srgbClr val="00206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de țări. În România au participat până acum peste 1500 de elevi.</a:t>
            </a:r>
            <a:endParaRPr lang="en-US" sz="1800" dirty="0">
              <a:solidFill>
                <a:srgbClr val="002060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1800" b="1" dirty="0" err="1">
                <a:solidFill>
                  <a:srgbClr val="00206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Obiectiv</a:t>
            </a:r>
            <a:r>
              <a:rPr lang="en-US" sz="1800" b="1" dirty="0">
                <a:solidFill>
                  <a:srgbClr val="00206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r>
              <a:rPr lang="en-US" sz="1800" dirty="0">
                <a:solidFill>
                  <a:srgbClr val="00206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>
                <a:solidFill>
                  <a:srgbClr val="00206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Cre</a:t>
            </a:r>
            <a:r>
              <a:rPr lang="ro-RO" sz="1800" b="1" dirty="0">
                <a:solidFill>
                  <a:srgbClr val="00206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șterea</a:t>
            </a:r>
            <a:r>
              <a:rPr lang="ro-RO" sz="1800" dirty="0">
                <a:solidFill>
                  <a:srgbClr val="00206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o-RO" sz="1800" b="1" dirty="0">
                <a:solidFill>
                  <a:srgbClr val="002060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stimei de sine a adolescenților pentru a-și atinge potențialul maxim.</a:t>
            </a:r>
          </a:p>
          <a:p>
            <a:pPr algn="just"/>
            <a:r>
              <a:rPr lang="ro-RO" sz="1800" dirty="0">
                <a:solidFill>
                  <a:srgbClr val="002060"/>
                </a:solidFill>
              </a:rPr>
              <a:t>Este destinat copiilor cu vârste de la </a:t>
            </a:r>
            <a:r>
              <a:rPr lang="ro-RO" sz="1800" b="1" dirty="0">
                <a:solidFill>
                  <a:srgbClr val="002060"/>
                </a:solidFill>
              </a:rPr>
              <a:t>11 la 14 ani</a:t>
            </a:r>
            <a:r>
              <a:rPr lang="ro-RO" sz="1800" dirty="0">
                <a:solidFill>
                  <a:srgbClr val="002060"/>
                </a:solidFill>
              </a:rPr>
              <a:t>.</a:t>
            </a:r>
          </a:p>
          <a:p>
            <a:pPr algn="just"/>
            <a:r>
              <a:rPr lang="ro-RO" sz="1800" dirty="0">
                <a:solidFill>
                  <a:srgbClr val="00206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Abordează </a:t>
            </a:r>
            <a:r>
              <a:rPr lang="ro-RO" sz="1800" b="1" dirty="0">
                <a:solidFill>
                  <a:srgbClr val="00206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teme</a:t>
            </a:r>
            <a:r>
              <a:rPr lang="ro-RO" sz="1800" dirty="0">
                <a:solidFill>
                  <a:srgbClr val="00206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precum relațiile de familie și de prietenie, cum te descurci cu tachinarea și bullyingul pe tema aspectului fizic, respectul și grija de sine, impactul mass-media </a:t>
            </a:r>
            <a:r>
              <a:rPr lang="ro-MD" sz="1800" dirty="0">
                <a:solidFill>
                  <a:srgbClr val="00206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și rețelelor sociale </a:t>
            </a:r>
            <a:r>
              <a:rPr lang="ro-RO" sz="1800" dirty="0">
                <a:solidFill>
                  <a:srgbClr val="00206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asupra încrederii în sine.</a:t>
            </a:r>
            <a:endParaRPr lang="ro-RO" sz="1800" dirty="0">
              <a:solidFill>
                <a:srgbClr val="002060"/>
              </a:solidFill>
            </a:endParaRPr>
          </a:p>
          <a:p>
            <a:pPr algn="just"/>
            <a:r>
              <a:rPr lang="ro-RO" sz="1800" dirty="0">
                <a:solidFill>
                  <a:srgbClr val="002060"/>
                </a:solidFill>
              </a:rPr>
              <a:t>Poate fi susținut sub forma unui </a:t>
            </a:r>
            <a:r>
              <a:rPr lang="ro-RO" sz="1800" b="1" dirty="0">
                <a:solidFill>
                  <a:srgbClr val="002060"/>
                </a:solidFill>
              </a:rPr>
              <a:t>atelier în timpul orelor de dirigenție</a:t>
            </a:r>
            <a:r>
              <a:rPr lang="ro-RO" sz="1800" dirty="0">
                <a:solidFill>
                  <a:srgbClr val="002060"/>
                </a:solidFill>
              </a:rPr>
              <a:t>, pe baza unor materiale redactate de psihologi și experți din Marea Britanie și validate de Centrul de Cercetare a Imaginii Corporale al Universității de Vest din Anglia.</a:t>
            </a:r>
          </a:p>
          <a:p>
            <a:pPr algn="just"/>
            <a:r>
              <a:rPr lang="ro-RO" sz="1800" dirty="0">
                <a:solidFill>
                  <a:srgbClr val="002060"/>
                </a:solidFill>
              </a:rPr>
              <a:t>Kitul de materiale include </a:t>
            </a:r>
            <a:r>
              <a:rPr lang="ro-RO" sz="1800" b="1" dirty="0">
                <a:solidFill>
                  <a:srgbClr val="002060"/>
                </a:solidFill>
              </a:rPr>
              <a:t>prezentări</a:t>
            </a:r>
            <a:r>
              <a:rPr lang="ro-RO" sz="1800" dirty="0">
                <a:solidFill>
                  <a:srgbClr val="002060"/>
                </a:solidFill>
              </a:rPr>
              <a:t>, </a:t>
            </a:r>
            <a:r>
              <a:rPr lang="ro-RO" sz="1800" b="1" dirty="0">
                <a:solidFill>
                  <a:srgbClr val="002060"/>
                </a:solidFill>
              </a:rPr>
              <a:t>fișe de lucru pentru elevi</a:t>
            </a:r>
            <a:r>
              <a:rPr lang="ro-RO" sz="1800" dirty="0">
                <a:solidFill>
                  <a:srgbClr val="002060"/>
                </a:solidFill>
              </a:rPr>
              <a:t>, </a:t>
            </a:r>
            <a:r>
              <a:rPr lang="ro-RO" sz="1800" b="1" dirty="0">
                <a:solidFill>
                  <a:srgbClr val="002060"/>
                </a:solidFill>
              </a:rPr>
              <a:t>ghidul profesorului </a:t>
            </a:r>
            <a:r>
              <a:rPr lang="ro-RO" sz="1800" dirty="0">
                <a:solidFill>
                  <a:srgbClr val="002060"/>
                </a:solidFill>
              </a:rPr>
              <a:t>și este la dispoziția oricui dorește să susțină acest atelier la clasă pe site-ul </a:t>
            </a:r>
            <a:r>
              <a:rPr lang="ro-RO" sz="1800" b="1" dirty="0">
                <a:solidFill>
                  <a:srgbClr val="002060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dove.com/încredere</a:t>
            </a:r>
            <a:r>
              <a:rPr lang="ro-RO" sz="1800" dirty="0">
                <a:solidFill>
                  <a:srgbClr val="002060"/>
                </a:solidFill>
              </a:rPr>
              <a:t>.</a:t>
            </a:r>
          </a:p>
          <a:p>
            <a:pPr algn="just"/>
            <a:r>
              <a:rPr lang="ro-RO" sz="1800" dirty="0">
                <a:solidFill>
                  <a:srgbClr val="002060"/>
                </a:solidFill>
              </a:rPr>
              <a:t>Pe site exista mai multe tutoriale realizate de profesorii care au implementat deja programul. Atelierul este conceput astfel încât să poată fi susținut atât </a:t>
            </a:r>
            <a:r>
              <a:rPr lang="ro-RO" sz="1800" b="1" dirty="0">
                <a:solidFill>
                  <a:srgbClr val="002060"/>
                </a:solidFill>
              </a:rPr>
              <a:t>offline</a:t>
            </a:r>
            <a:r>
              <a:rPr lang="ro-RO" sz="1800" dirty="0">
                <a:solidFill>
                  <a:srgbClr val="002060"/>
                </a:solidFill>
              </a:rPr>
              <a:t>, cât și </a:t>
            </a:r>
            <a:r>
              <a:rPr lang="ro-RO" sz="1800" b="1" dirty="0">
                <a:solidFill>
                  <a:srgbClr val="002060"/>
                </a:solidFill>
              </a:rPr>
              <a:t>online</a:t>
            </a:r>
            <a:r>
              <a:rPr lang="ro-RO" sz="1800" dirty="0">
                <a:solidFill>
                  <a:srgbClr val="002060"/>
                </a:solidFill>
              </a:rPr>
              <a:t> prin aplicații precum Zoom sau Teams.</a:t>
            </a:r>
          </a:p>
          <a:p>
            <a:pPr marL="0" indent="0" algn="just">
              <a:buNone/>
            </a:pPr>
            <a:endParaRPr lang="ro-RO" sz="1800" dirty="0">
              <a:solidFill>
                <a:srgbClr val="002060"/>
              </a:solidFill>
            </a:endParaRPr>
          </a:p>
          <a:p>
            <a:pPr algn="just"/>
            <a:endParaRPr lang="ro-RO" sz="1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7039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484310" y="1287625"/>
            <a:ext cx="10018713" cy="450357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o-RO" sz="5400" b="1" dirty="0"/>
              <a:t>„</a:t>
            </a:r>
            <a:r>
              <a:rPr lang="ro-RO" sz="5400" b="1" dirty="0" smtClean="0"/>
              <a:t>Școala Altfel!”</a:t>
            </a:r>
            <a:endParaRPr lang="en-US" sz="5400" b="1" dirty="0" smtClean="0"/>
          </a:p>
          <a:p>
            <a:pPr marL="0" indent="0" algn="ctr">
              <a:buNone/>
            </a:pPr>
            <a:r>
              <a:rPr lang="en-US" sz="2800" b="1" dirty="0" smtClean="0"/>
              <a:t>s</a:t>
            </a:r>
            <a:r>
              <a:rPr lang="ro-RO" sz="2800" b="1" dirty="0" smtClean="0"/>
              <a:t>ă</a:t>
            </a:r>
            <a:r>
              <a:rPr lang="en-US" sz="2800" b="1" dirty="0" err="1" smtClean="0"/>
              <a:t>pt</a:t>
            </a:r>
            <a:r>
              <a:rPr lang="ro-RO" sz="2800" b="1" dirty="0" err="1" smtClean="0"/>
              <a:t>ămâna</a:t>
            </a:r>
            <a:r>
              <a:rPr lang="en-US" sz="2800" b="1" dirty="0" smtClean="0"/>
              <a:t> 8-14 </a:t>
            </a:r>
            <a:r>
              <a:rPr lang="en-US" sz="2800" b="1" dirty="0" err="1" smtClean="0"/>
              <a:t>aprilie</a:t>
            </a:r>
            <a:r>
              <a:rPr lang="en-US" sz="2800" b="1" dirty="0" smtClean="0"/>
              <a:t> 2022</a:t>
            </a:r>
          </a:p>
          <a:p>
            <a:pPr marL="0" indent="0" algn="ctr">
              <a:buNone/>
            </a:pPr>
            <a:r>
              <a:rPr lang="en-US" sz="2800" b="1" dirty="0" err="1" smtClean="0"/>
              <a:t>Proiectul</a:t>
            </a:r>
            <a:r>
              <a:rPr lang="en-US" sz="2800" b="1" dirty="0" smtClean="0"/>
              <a:t> cred</a:t>
            </a:r>
            <a:endParaRPr lang="en-US" sz="2800" b="1" dirty="0"/>
          </a:p>
          <a:p>
            <a:pPr marL="0" indent="0" algn="ctr">
              <a:buNone/>
            </a:pPr>
            <a:endParaRPr lang="en-US" sz="28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3220" y="3637905"/>
            <a:ext cx="2781300" cy="164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868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4171950"/>
          </a:xfrm>
        </p:spPr>
        <p:txBody>
          <a:bodyPr>
            <a:normAutofit fontScale="90000"/>
          </a:bodyPr>
          <a:lstStyle/>
          <a:p>
            <a:pPr marL="361950" lvl="1" indent="31750">
              <a:tabLst>
                <a:tab pos="361950" algn="l"/>
              </a:tabLst>
              <a:defRPr/>
            </a:pPr>
            <a:r>
              <a:rPr lang="ro-RO" sz="2000" b="1" u="sng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o-RO" sz="2000" b="1" u="sng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ro-RO" sz="2000" b="1" u="sng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o-RO" sz="2000" b="1" u="sng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ro-RO" sz="2000" b="1" u="sng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o-RO" sz="2000" b="1" u="sng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ro-RO" sz="2000" b="1" u="sng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o-RO" sz="2000" b="1" u="sng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ro-RO" sz="2000" b="1" u="sng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o-RO" sz="2000" b="1" u="sng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ro-RO" sz="2000" b="1" u="sng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o-RO" sz="2000" b="1" u="sng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ro-RO" sz="2000" b="1" u="sng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ro-RO" sz="2000" b="1" u="sng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ro-RO" sz="3100" b="1" u="sng" dirty="0" smtClean="0">
                <a:solidFill>
                  <a:schemeClr val="tx1"/>
                </a:solidFill>
                <a:latin typeface="+mj-lt"/>
              </a:rPr>
              <a:t>Raportări </a:t>
            </a:r>
            <a:r>
              <a:rPr lang="ro-RO" sz="3100" b="1" u="sng" dirty="0">
                <a:solidFill>
                  <a:schemeClr val="tx1"/>
                </a:solidFill>
                <a:latin typeface="+mj-lt"/>
              </a:rPr>
              <a:t>semestriale (15.0</a:t>
            </a:r>
            <a:r>
              <a:rPr lang="en-US" sz="3100" b="1" u="sng" dirty="0">
                <a:solidFill>
                  <a:schemeClr val="tx1"/>
                </a:solidFill>
                <a:latin typeface="+mj-lt"/>
              </a:rPr>
              <a:t>2.</a:t>
            </a:r>
            <a:r>
              <a:rPr lang="ro-RO" sz="3100" b="1" u="sng" dirty="0" smtClean="0">
                <a:solidFill>
                  <a:schemeClr val="tx1"/>
                </a:solidFill>
                <a:latin typeface="+mj-lt"/>
              </a:rPr>
              <a:t>2022 </a:t>
            </a:r>
            <a:r>
              <a:rPr lang="ro-RO" sz="3100" b="1" u="sng" dirty="0">
                <a:solidFill>
                  <a:schemeClr val="tx1"/>
                </a:solidFill>
                <a:latin typeface="+mj-lt"/>
              </a:rPr>
              <a:t>și </a:t>
            </a:r>
            <a:r>
              <a:rPr lang="en-US" sz="3100" b="1" u="sng" dirty="0">
                <a:solidFill>
                  <a:schemeClr val="tx1"/>
                </a:solidFill>
                <a:latin typeface="+mj-lt"/>
              </a:rPr>
              <a:t>30.06.</a:t>
            </a:r>
            <a:r>
              <a:rPr lang="ro-RO" sz="3100" b="1" u="sng" dirty="0" smtClean="0">
                <a:solidFill>
                  <a:schemeClr val="tx1"/>
                </a:solidFill>
                <a:latin typeface="+mj-lt"/>
              </a:rPr>
              <a:t>2022)</a:t>
            </a:r>
            <a:r>
              <a:rPr lang="ro-RO" sz="3100" b="1" u="sng" dirty="0">
                <a:solidFill>
                  <a:schemeClr val="tx1"/>
                </a:solidFill>
                <a:latin typeface="+mj-lt"/>
              </a:rPr>
              <a:t/>
            </a:r>
            <a:br>
              <a:rPr lang="ro-RO" sz="3100" b="1" u="sng" dirty="0">
                <a:solidFill>
                  <a:schemeClr val="tx1"/>
                </a:solidFill>
                <a:latin typeface="+mj-lt"/>
              </a:rPr>
            </a:br>
            <a:r>
              <a:rPr lang="ro-RO" sz="3100" dirty="0">
                <a:solidFill>
                  <a:schemeClr val="tx1"/>
                </a:solidFill>
                <a:latin typeface="+mj-lt"/>
              </a:rPr>
              <a:t>1. privind activitățile de prevenire a consumului de droguri </a:t>
            </a:r>
            <a:br>
              <a:rPr lang="ro-RO" sz="3100" dirty="0">
                <a:solidFill>
                  <a:schemeClr val="tx1"/>
                </a:solidFill>
                <a:latin typeface="+mj-lt"/>
              </a:rPr>
            </a:br>
            <a:r>
              <a:rPr lang="ro-RO" sz="3100" dirty="0">
                <a:solidFill>
                  <a:schemeClr val="tx1"/>
                </a:solidFill>
                <a:latin typeface="+mj-lt"/>
              </a:rPr>
              <a:t>2. privind activitățile de prevenire a traficului de persoane</a:t>
            </a:r>
            <a:br>
              <a:rPr lang="ro-RO" sz="3100" dirty="0">
                <a:solidFill>
                  <a:schemeClr val="tx1"/>
                </a:solidFill>
                <a:latin typeface="+mj-lt"/>
              </a:rPr>
            </a:br>
            <a:r>
              <a:rPr lang="ro-RO" sz="3100" dirty="0">
                <a:solidFill>
                  <a:schemeClr val="tx1"/>
                </a:solidFill>
                <a:latin typeface="+mj-lt"/>
              </a:rPr>
              <a:t>3. privind măsurile de sprijin acordate copiilor cu părinți plecați la muncă în străinătate</a:t>
            </a:r>
            <a:br>
              <a:rPr lang="ro-RO" sz="3100" dirty="0">
                <a:solidFill>
                  <a:schemeClr val="tx1"/>
                </a:solidFill>
                <a:latin typeface="+mj-lt"/>
              </a:rPr>
            </a:br>
            <a:r>
              <a:rPr lang="ro-RO" sz="3100" dirty="0">
                <a:solidFill>
                  <a:schemeClr val="tx1"/>
                </a:solidFill>
                <a:latin typeface="+mj-lt"/>
              </a:rPr>
              <a:t>4. privind planificarea exercițiilor de simulare a situațiilor de urgență</a:t>
            </a:r>
            <a:r>
              <a:rPr lang="ro-RO" sz="3100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/>
            </a:r>
            <a:br>
              <a:rPr lang="ro-RO" sz="3100" dirty="0">
                <a:solidFill>
                  <a:schemeClr val="accent5">
                    <a:lumMod val="75000"/>
                  </a:schemeClr>
                </a:solidFill>
                <a:latin typeface="+mj-lt"/>
              </a:rPr>
            </a:br>
            <a:r>
              <a:rPr lang="ro-RO" sz="3100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/>
            </a:r>
            <a:br>
              <a:rPr lang="ro-RO" sz="3100" dirty="0">
                <a:solidFill>
                  <a:schemeClr val="accent5">
                    <a:lumMod val="75000"/>
                  </a:schemeClr>
                </a:solidFill>
                <a:latin typeface="+mj-lt"/>
              </a:rPr>
            </a:br>
            <a:endParaRPr lang="ro-RO" sz="31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0426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650" y="2047876"/>
            <a:ext cx="3935688" cy="1905000"/>
          </a:xfrm>
        </p:spPr>
        <p:txBody>
          <a:bodyPr/>
          <a:lstStyle/>
          <a:p>
            <a:r>
              <a:rPr lang="ro-RO" dirty="0" smtClean="0">
                <a:latin typeface="+mn-lt"/>
                <a:ea typeface="Cambria" panose="02040503050406030204" pitchFamily="18" charset="0"/>
              </a:rPr>
              <a:t>Documente reglatoare</a:t>
            </a:r>
            <a:endParaRPr lang="ro-RO" dirty="0">
              <a:latin typeface="+mn-lt"/>
              <a:ea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571511" y="1049694"/>
            <a:ext cx="6240990" cy="871151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b="1" dirty="0" smtClean="0">
                <a:ea typeface="Cambria" panose="02040503050406030204" pitchFamily="18" charset="0"/>
              </a:rPr>
              <a:t>PALATE </a:t>
            </a:r>
            <a:r>
              <a:rPr lang="ro-RO" b="1" dirty="0" smtClean="0">
                <a:ea typeface="Cambria" panose="02040503050406030204" pitchFamily="18" charset="0"/>
              </a:rPr>
              <a:t>SI CLUBURI ALE COPIILOR</a:t>
            </a:r>
          </a:p>
          <a:p>
            <a:pPr marL="0" indent="0" algn="ctr">
              <a:buNone/>
            </a:pPr>
            <a:r>
              <a:rPr lang="ro-RO" b="1" dirty="0" smtClean="0">
                <a:ea typeface="Cambria" panose="02040503050406030204" pitchFamily="18" charset="0"/>
              </a:rPr>
              <a:t>ORGANIZAREA </a:t>
            </a:r>
            <a:r>
              <a:rPr lang="ro-RO" b="1" dirty="0">
                <a:ea typeface="Cambria" panose="02040503050406030204" pitchFamily="18" charset="0"/>
              </a:rPr>
              <a:t>ACTIVITĂȚII DIDACTICE</a:t>
            </a:r>
          </a:p>
          <a:p>
            <a:pPr marL="0" indent="0" algn="ctr">
              <a:buNone/>
            </a:pPr>
            <a:endParaRPr lang="ro-RO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 algn="ctr">
              <a:buNone/>
            </a:pPr>
            <a:endParaRPr lang="ro-RO" b="1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 algn="ctr">
              <a:buNone/>
            </a:pPr>
            <a:endParaRPr lang="ro-RO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86225" y="2150076"/>
            <a:ext cx="7125472" cy="3402999"/>
          </a:xfrm>
        </p:spPr>
        <p:txBody>
          <a:bodyPr>
            <a:normAutofit fontScale="70000" lnSpcReduction="20000"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o-RO" sz="1800" noProof="1">
                <a:ea typeface="Cambria" panose="02040503050406030204" pitchFamily="18" charset="0"/>
              </a:rPr>
              <a:t>Ordin comun ME/MS </a:t>
            </a:r>
            <a:r>
              <a:rPr lang="en-US" sz="1800" noProof="1">
                <a:ea typeface="Cambria" panose="02040503050406030204" pitchFamily="18" charset="0"/>
              </a:rPr>
              <a:t>nr. 5196/1756/2021 </a:t>
            </a:r>
            <a:r>
              <a:rPr lang="ro-RO" sz="1800" noProof="1">
                <a:ea typeface="Cambria" panose="02040503050406030204" pitchFamily="18" charset="0"/>
              </a:rPr>
              <a:t>pentru aprobarea măsurilor de organizare a activității în cadrul unităților/instituțiilor de învățământ în condiții de siguranță epidemiologică pentru prevenirea îmbolnăvirilor cu SARS-CoV-2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o-RO" sz="1800" dirty="0">
                <a:ea typeface="Cambria" panose="02040503050406030204" pitchFamily="18" charset="0"/>
              </a:rPr>
              <a:t>OMECTS </a:t>
            </a:r>
            <a:r>
              <a:rPr lang="ro-RO" sz="1800" dirty="0">
                <a:ea typeface="Cambria" panose="02040503050406030204" pitchFamily="18" charset="0"/>
              </a:rPr>
              <a:t>NR.  5567/07.10.2011 PENTRU APROBAREA REGULAMENTULUI DE ORGANIZARE ȘI FUNCȚIONARE A UNITĂȚILOR CARE OFERĂ ACTIVITATE EXTRAȘCOLARĂ, CU MODIFICĂRILE ȘI COMPLETĂRILE </a:t>
            </a:r>
            <a:r>
              <a:rPr lang="ro-RO" sz="1800" dirty="0">
                <a:ea typeface="Cambria" panose="02040503050406030204" pitchFamily="18" charset="0"/>
              </a:rPr>
              <a:t>ULTERIOARE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o-RO" sz="1800" dirty="0">
                <a:ea typeface="Cambria" panose="02040503050406030204" pitchFamily="18" charset="0"/>
              </a:rPr>
              <a:t>OMECTS 3035/2012 </a:t>
            </a:r>
            <a:r>
              <a:rPr lang="ro-RO" sz="1800" dirty="0">
                <a:ea typeface="Cambria" panose="02040503050406030204" pitchFamily="18" charset="0"/>
              </a:rPr>
              <a:t>privind aprobarea  Metodologiei – cadru de organizare </a:t>
            </a:r>
            <a:r>
              <a:rPr lang="ro-RO" sz="1800" dirty="0" err="1">
                <a:ea typeface="Cambria" panose="02040503050406030204" pitchFamily="18" charset="0"/>
              </a:rPr>
              <a:t>şi</a:t>
            </a:r>
            <a:r>
              <a:rPr lang="ro-RO" sz="1800" dirty="0">
                <a:ea typeface="Cambria" panose="02040503050406030204" pitchFamily="18" charset="0"/>
              </a:rPr>
              <a:t> </a:t>
            </a:r>
            <a:r>
              <a:rPr lang="ro-RO" sz="1800" dirty="0" err="1">
                <a:ea typeface="Cambria" panose="02040503050406030204" pitchFamily="18" charset="0"/>
              </a:rPr>
              <a:t>desfăşurare</a:t>
            </a:r>
            <a:r>
              <a:rPr lang="ro-RO" sz="1800" dirty="0">
                <a:ea typeface="Cambria" panose="02040503050406030204" pitchFamily="18" charset="0"/>
              </a:rPr>
              <a:t> a </a:t>
            </a:r>
            <a:r>
              <a:rPr lang="ro-RO" sz="1800" dirty="0" err="1">
                <a:ea typeface="Cambria" panose="02040503050406030204" pitchFamily="18" charset="0"/>
              </a:rPr>
              <a:t>competiţiilor</a:t>
            </a:r>
            <a:r>
              <a:rPr lang="ro-RO" sz="1800" dirty="0">
                <a:ea typeface="Cambria" panose="02040503050406030204" pitchFamily="18" charset="0"/>
              </a:rPr>
              <a:t> </a:t>
            </a:r>
            <a:r>
              <a:rPr lang="ro-RO" sz="1800" dirty="0" err="1">
                <a:ea typeface="Cambria" panose="02040503050406030204" pitchFamily="18" charset="0"/>
              </a:rPr>
              <a:t>şcolare</a:t>
            </a:r>
            <a:r>
              <a:rPr lang="ro-RO" sz="1800" dirty="0">
                <a:ea typeface="Cambria" panose="02040503050406030204" pitchFamily="18" charset="0"/>
              </a:rPr>
              <a:t> </a:t>
            </a:r>
            <a:r>
              <a:rPr lang="ro-RO" sz="1800" dirty="0" err="1">
                <a:ea typeface="Cambria" panose="02040503050406030204" pitchFamily="18" charset="0"/>
              </a:rPr>
              <a:t>şi</a:t>
            </a:r>
            <a:r>
              <a:rPr lang="ro-RO" sz="1800" dirty="0">
                <a:ea typeface="Cambria" panose="02040503050406030204" pitchFamily="18" charset="0"/>
              </a:rPr>
              <a:t> a Regulamentului de organizare a </a:t>
            </a:r>
            <a:r>
              <a:rPr lang="ro-RO" sz="1800" dirty="0" err="1">
                <a:ea typeface="Cambria" panose="02040503050406030204" pitchFamily="18" charset="0"/>
              </a:rPr>
              <a:t>activităţilor</a:t>
            </a:r>
            <a:r>
              <a:rPr lang="ro-RO" sz="1800" dirty="0">
                <a:ea typeface="Cambria" panose="02040503050406030204" pitchFamily="18" charset="0"/>
              </a:rPr>
              <a:t> cuprinse în calendarul </a:t>
            </a:r>
            <a:r>
              <a:rPr lang="ro-RO" sz="1800" dirty="0" err="1">
                <a:ea typeface="Cambria" panose="02040503050406030204" pitchFamily="18" charset="0"/>
              </a:rPr>
              <a:t>activităţilor</a:t>
            </a:r>
            <a:r>
              <a:rPr lang="ro-RO" sz="1800" dirty="0">
                <a:ea typeface="Cambria" panose="02040503050406030204" pitchFamily="18" charset="0"/>
              </a:rPr>
              <a:t> educative, </a:t>
            </a:r>
            <a:r>
              <a:rPr lang="ro-RO" sz="1800" dirty="0" err="1">
                <a:ea typeface="Cambria" panose="02040503050406030204" pitchFamily="18" charset="0"/>
              </a:rPr>
              <a:t>şcolare</a:t>
            </a:r>
            <a:r>
              <a:rPr lang="ro-RO" sz="1800" dirty="0">
                <a:ea typeface="Cambria" panose="02040503050406030204" pitchFamily="18" charset="0"/>
              </a:rPr>
              <a:t> </a:t>
            </a:r>
            <a:r>
              <a:rPr lang="ro-RO" sz="1800" dirty="0" err="1">
                <a:ea typeface="Cambria" panose="02040503050406030204" pitchFamily="18" charset="0"/>
              </a:rPr>
              <a:t>şi</a:t>
            </a:r>
            <a:r>
              <a:rPr lang="ro-RO" sz="1800" dirty="0">
                <a:ea typeface="Cambria" panose="02040503050406030204" pitchFamily="18" charset="0"/>
              </a:rPr>
              <a:t> </a:t>
            </a:r>
            <a:r>
              <a:rPr lang="ro-RO" sz="1800" dirty="0" err="1">
                <a:ea typeface="Cambria" panose="02040503050406030204" pitchFamily="18" charset="0"/>
              </a:rPr>
              <a:t>extraşcolare</a:t>
            </a:r>
            <a:r>
              <a:rPr lang="ro-RO" sz="1800" dirty="0">
                <a:ea typeface="Cambria" panose="02040503050406030204" pitchFamily="18" charset="0"/>
              </a:rPr>
              <a:t>, cu  modificările ulterioare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o-RO" sz="1800" dirty="0">
                <a:ea typeface="Cambria" panose="02040503050406030204" pitchFamily="18" charset="0"/>
              </a:rPr>
              <a:t>LEGEA nr</a:t>
            </a:r>
            <a:r>
              <a:rPr lang="ro-RO" sz="1800" dirty="0">
                <a:ea typeface="Cambria" panose="02040503050406030204" pitchFamily="18" charset="0"/>
              </a:rPr>
              <a:t>. 55/2020 privind unele măsuri pentru prevenirea și combaterea efectelor pandemiei de COVID-19 și pentru modificarea și completarea unor acte normative în domeniul sănătății</a:t>
            </a:r>
            <a:endParaRPr lang="ro-RO" sz="1800" dirty="0">
              <a:ea typeface="Cambria" panose="020405030504060302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ro-RO" sz="1800" dirty="0" smtClean="0">
              <a:ea typeface="Cambria" panose="02040503050406030204" pitchFamily="18" charset="0"/>
            </a:endParaRPr>
          </a:p>
          <a:p>
            <a:pPr algn="just"/>
            <a:endParaRPr lang="ro-RO" sz="1800" dirty="0">
              <a:ea typeface="Cambria" panose="02040503050406030204" pitchFamily="18" charset="0"/>
            </a:endParaRPr>
          </a:p>
          <a:p>
            <a:pPr algn="just"/>
            <a:endParaRPr lang="ro-RO" sz="18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endParaRPr lang="ro-RO" sz="18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242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altLang="ro-RO" sz="2400" b="1" dirty="0" smtClean="0"/>
              <a:t>1. Diagnoza </a:t>
            </a:r>
            <a:r>
              <a:rPr lang="ro-RO" altLang="ro-RO" sz="2400" b="1" dirty="0"/>
              <a:t>procesului educațional, pe discipline/compartimente/domenii, la nivelul fiecărui județ/al municipiului București, pentru anul școlar 20</a:t>
            </a:r>
            <a:r>
              <a:rPr lang="en-US" altLang="ro-RO" sz="2400" b="1" dirty="0"/>
              <a:t>20</a:t>
            </a:r>
            <a:r>
              <a:rPr lang="ro-RO" altLang="ro-RO" sz="2400" b="1" dirty="0"/>
              <a:t>-202</a:t>
            </a:r>
            <a:r>
              <a:rPr lang="en-US" altLang="ro-RO" sz="2400" b="1" dirty="0"/>
              <a:t>1</a:t>
            </a:r>
            <a:r>
              <a:rPr lang="ro-RO" altLang="ro-RO" sz="2400" b="1" dirty="0"/>
              <a:t>, în contextul provocărilor generate de pandemia COVID-19:</a:t>
            </a:r>
            <a:r>
              <a:rPr lang="en-US" altLang="ro-RO" sz="2400" b="1" dirty="0"/>
              <a:t/>
            </a:r>
            <a:br>
              <a:rPr lang="en-US" altLang="ro-RO" sz="2400" b="1" dirty="0"/>
            </a:br>
            <a:endParaRPr lang="ro-RO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108886"/>
            <a:ext cx="10363826" cy="3682313"/>
          </a:xfrm>
        </p:spPr>
        <p:txBody>
          <a:bodyPr>
            <a:normAutofit fontScale="25000" lnSpcReduction="20000"/>
          </a:bodyPr>
          <a:lstStyle/>
          <a:p>
            <a:pPr marL="342900" indent="-342900" algn="just">
              <a:spcBef>
                <a:spcPct val="0"/>
              </a:spcBef>
            </a:pPr>
            <a:r>
              <a:rPr lang="ro-RO" altLang="ro-RO" sz="5000" dirty="0" smtClean="0">
                <a:latin typeface="+mj-lt"/>
                <a:cs typeface="Times New Roman" panose="02020603050405020304" pitchFamily="18" charset="0"/>
              </a:rPr>
              <a:t>1.1. Analiza Activității De Predare-învățare - Evaluare: Curriculumul Aplicat, Strategiile Didactice, Metodele De Predare-învățare Și Instrumentele De Evaluare Utilizate, Inclusiv Activitățile Desfășurate Prin Intermediul Tehnologiei Și Al Internetului, Precum  Și Rezultatele Elevilor La Evaluarea Curentă</a:t>
            </a:r>
            <a:r>
              <a:rPr lang="ro-RO" altLang="ro-RO" sz="5000" dirty="0" smtClean="0">
                <a:latin typeface="+mj-lt"/>
                <a:cs typeface="Times New Roman" panose="02020603050405020304" pitchFamily="18" charset="0"/>
              </a:rPr>
              <a:t>.</a:t>
            </a:r>
            <a:endParaRPr lang="ro-RO" altLang="ro-RO" sz="5000" dirty="0" smtClean="0">
              <a:latin typeface="+mj-lt"/>
            </a:endParaRPr>
          </a:p>
          <a:p>
            <a:pPr marL="342900" indent="-342900"/>
            <a:r>
              <a:rPr lang="ro-RO" altLang="ro-RO" sz="5000" dirty="0" smtClean="0">
                <a:latin typeface="+mj-lt"/>
              </a:rPr>
              <a:t>1.2. Prezentarea Rezultatelor Privind Aplicarea Noului Curriculum Pentru Clasa A Vii</a:t>
            </a:r>
            <a:r>
              <a:rPr lang="en-US" altLang="ro-RO" sz="5000" dirty="0" err="1" smtClean="0">
                <a:latin typeface="+mj-lt"/>
              </a:rPr>
              <a:t>i</a:t>
            </a:r>
            <a:r>
              <a:rPr lang="ro-RO" altLang="ro-RO" sz="5000" dirty="0" smtClean="0">
                <a:latin typeface="+mj-lt"/>
              </a:rPr>
              <a:t>-a, În Anul Școlar </a:t>
            </a:r>
            <a:r>
              <a:rPr lang="ro-RO" altLang="ro-RO" sz="5000" dirty="0" smtClean="0">
                <a:latin typeface="+mj-lt"/>
              </a:rPr>
              <a:t>20</a:t>
            </a:r>
            <a:r>
              <a:rPr lang="en-US" altLang="ro-RO" sz="5000" dirty="0" smtClean="0">
                <a:latin typeface="+mj-lt"/>
              </a:rPr>
              <a:t>20</a:t>
            </a:r>
            <a:r>
              <a:rPr lang="ro-RO" altLang="ro-RO" sz="5000" dirty="0" smtClean="0">
                <a:latin typeface="+mj-lt"/>
              </a:rPr>
              <a:t>-202</a:t>
            </a:r>
            <a:r>
              <a:rPr lang="en-US" altLang="ro-RO" sz="5000" dirty="0" smtClean="0">
                <a:latin typeface="+mj-lt"/>
              </a:rPr>
              <a:t>1.</a:t>
            </a:r>
          </a:p>
          <a:p>
            <a:pPr marL="342900" indent="-342900"/>
            <a:r>
              <a:rPr lang="ro-RO" altLang="ro-RO" sz="5000" dirty="0" smtClean="0">
                <a:latin typeface="+mj-lt"/>
              </a:rPr>
              <a:t>1.3. Concluzii Privind Rezultatul Activităților </a:t>
            </a:r>
            <a:r>
              <a:rPr lang="ro-RO" altLang="ro-RO" sz="5000" dirty="0" err="1" smtClean="0">
                <a:latin typeface="+mj-lt"/>
              </a:rPr>
              <a:t>Remediale</a:t>
            </a:r>
            <a:r>
              <a:rPr lang="ro-RO" altLang="ro-RO" sz="5000" dirty="0" smtClean="0">
                <a:latin typeface="+mj-lt"/>
              </a:rPr>
              <a:t> Desfășurate La Nivelul Unităților De Învățământ, Inclusiv Prin Raportare La Aplicarea Prevederilor </a:t>
            </a:r>
            <a:r>
              <a:rPr lang="ro-RO" altLang="ro-RO" sz="5000" dirty="0" err="1" smtClean="0">
                <a:latin typeface="+mj-lt"/>
              </a:rPr>
              <a:t>Ome</a:t>
            </a:r>
            <a:r>
              <a:rPr lang="ro-RO" altLang="ro-RO" sz="5000" dirty="0" smtClean="0">
                <a:latin typeface="+mj-lt"/>
              </a:rPr>
              <a:t> Nr. 3300/19.02.2021 Privind Aprobarea </a:t>
            </a:r>
            <a:r>
              <a:rPr lang="ro-RO" altLang="ro-RO" sz="5000" i="1" u="sng" dirty="0" smtClean="0">
                <a:latin typeface="+mj-lt"/>
                <a:hlinkClick r:id="rId2"/>
              </a:rPr>
              <a:t>Normelor Metodologice</a:t>
            </a:r>
            <a:r>
              <a:rPr lang="ro-RO" altLang="ro-RO" sz="5000" i="1" dirty="0" smtClean="0">
                <a:latin typeface="+mj-lt"/>
              </a:rPr>
              <a:t> De Aplicare A Programului Național Pilot De Tip "Școala După Școală", Pentru Elevii Până La Clasa A Viii-a Inclusiv</a:t>
            </a:r>
            <a:r>
              <a:rPr lang="ro-RO" altLang="ro-RO" sz="5000" dirty="0" smtClean="0">
                <a:latin typeface="+mj-lt"/>
              </a:rPr>
              <a:t>, Cu Modificările Și Completările </a:t>
            </a:r>
            <a:r>
              <a:rPr lang="ro-RO" altLang="ro-RO" sz="5000" dirty="0" smtClean="0">
                <a:latin typeface="+mj-lt"/>
              </a:rPr>
              <a:t>Ulterioare.</a:t>
            </a:r>
            <a:endParaRPr lang="ro-RO" altLang="ro-RO" sz="5000" dirty="0" smtClean="0">
              <a:latin typeface="+mj-lt"/>
            </a:endParaRPr>
          </a:p>
          <a:p>
            <a:pPr marL="342900" indent="-342900"/>
            <a:r>
              <a:rPr lang="ro-RO" altLang="ro-RO" sz="5000" dirty="0" smtClean="0">
                <a:latin typeface="+mj-lt"/>
              </a:rPr>
              <a:t>1.4. Impactul Cursurilor De Formare Pentru Aplicarea Noului Curriculum Și A Programelor Școlare La Nivel Gimnazial Asupra Performanței Școlare A Elevilor, La Care Au Participat Cadrele Didactice</a:t>
            </a:r>
            <a:r>
              <a:rPr lang="ro-RO" altLang="ro-RO" sz="5000" dirty="0" smtClean="0">
                <a:latin typeface="+mj-lt"/>
              </a:rPr>
              <a:t>.</a:t>
            </a:r>
            <a:endParaRPr lang="ro-RO" altLang="ro-RO" sz="5000" dirty="0" smtClean="0">
              <a:latin typeface="+mj-lt"/>
            </a:endParaRPr>
          </a:p>
          <a:p>
            <a:pPr marL="342900" indent="-342900"/>
            <a:r>
              <a:rPr lang="ro-RO" altLang="ro-RO" sz="5000" dirty="0" smtClean="0">
                <a:latin typeface="+mj-lt"/>
              </a:rPr>
              <a:t>1.5. Analiza, Pe Discipline De Examen, A Modului De Organizare Și Desfășurare A Examenelor Naționale Și A Rezultatelor Obținute De Elevi În Cadrul Examenelor Naționale, Comparativ Cu Rezultatele Evaluării Curente</a:t>
            </a:r>
            <a:r>
              <a:rPr lang="ro-RO" altLang="ro-RO" sz="5000" dirty="0" smtClean="0">
                <a:latin typeface="+mj-lt"/>
              </a:rPr>
              <a:t>.</a:t>
            </a:r>
            <a:endParaRPr lang="ro-RO" altLang="ro-RO" sz="5000" dirty="0" smtClean="0">
              <a:latin typeface="+mj-lt"/>
            </a:endParaRPr>
          </a:p>
          <a:p>
            <a:pPr marL="342900" indent="-342900"/>
            <a:r>
              <a:rPr lang="ro-RO" altLang="ro-RO" sz="5000" dirty="0" smtClean="0">
                <a:latin typeface="+mj-lt"/>
              </a:rPr>
              <a:t>1.6. Impactul Cursurilor De Formare Organizate Pentru Cadrele Didactice Evaluatori Asupra Calității Evaluării La Examenele Naționale. </a:t>
            </a:r>
          </a:p>
          <a:p>
            <a:pPr marL="342900" indent="-342900"/>
            <a:r>
              <a:rPr lang="ro-RO" altLang="ro-RO" dirty="0" smtClean="0">
                <a:latin typeface="Arial Black" panose="020B0A04020102020204" pitchFamily="34" charset="0"/>
              </a:rPr>
              <a:t> 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9134295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484310" y="799071"/>
            <a:ext cx="10018713" cy="4992130"/>
          </a:xfrm>
        </p:spPr>
        <p:txBody>
          <a:bodyPr>
            <a:normAutofit/>
          </a:bodyPr>
          <a:lstStyle/>
          <a:p>
            <a:pPr algn="just"/>
            <a:r>
              <a:rPr lang="ro-RO" dirty="0"/>
              <a:t>Î</a:t>
            </a:r>
            <a:r>
              <a:rPr lang="de-DE" dirty="0"/>
              <a:t>n luna august </a:t>
            </a:r>
            <a:r>
              <a:rPr lang="ro-RO" dirty="0"/>
              <a:t>fost aprobat grupul de lucru pentru elaborarea </a:t>
            </a:r>
            <a:r>
              <a:rPr lang="de-DE" dirty="0"/>
              <a:t>Programel</a:t>
            </a:r>
            <a:r>
              <a:rPr lang="ro-RO" dirty="0"/>
              <a:t>or</a:t>
            </a:r>
            <a:r>
              <a:rPr lang="de-DE" dirty="0"/>
              <a:t> de studiu pentru</a:t>
            </a:r>
            <a:r>
              <a:rPr lang="ro-RO" dirty="0"/>
              <a:t> cercurile din palatele și cluburile copiilor, pe baza înscrierii voluntare a </a:t>
            </a:r>
            <a:r>
              <a:rPr lang="ro-RO" dirty="0" smtClean="0"/>
              <a:t>profesorilor</a:t>
            </a:r>
            <a:endParaRPr lang="ro-RO" dirty="0"/>
          </a:p>
          <a:p>
            <a:pPr algn="just"/>
            <a:r>
              <a:rPr lang="ro-RO" dirty="0"/>
              <a:t>Au fost stabilite echipe de lucru pentru fiecare programă. </a:t>
            </a:r>
            <a:r>
              <a:rPr lang="ro-RO" dirty="0" smtClean="0"/>
              <a:t>Au fost </a:t>
            </a:r>
            <a:r>
              <a:rPr lang="ro-RO" dirty="0"/>
              <a:t>transmise spre consultare TUTUROR INSPECTORILOR EDUCATIVI ȘI DIRECTORILOR DE PALATE ȘI CLUBURI, cu rugămintea de a le înainta colegilor profesori din palate și </a:t>
            </a:r>
            <a:r>
              <a:rPr lang="ro-RO" dirty="0" smtClean="0"/>
              <a:t>cluburi. Așa cum era de așteptat, am primit foarte puține observații. </a:t>
            </a:r>
          </a:p>
          <a:p>
            <a:pPr algn="just"/>
            <a:r>
              <a:rPr lang="ro-RO" dirty="0" smtClean="0"/>
              <a:t>În </a:t>
            </a:r>
            <a:r>
              <a:rPr lang="ro-RO" dirty="0"/>
              <a:t>prezent </a:t>
            </a:r>
            <a:r>
              <a:rPr lang="ro-RO" dirty="0" smtClean="0"/>
              <a:t>EXISTĂ O FORMĂ FINALĂ CA ȘI CONȚINUT, DAR TREBUIE ADUSE LA O STRUCTURĂ COMUNĂ. Voluntari?</a:t>
            </a:r>
            <a:endParaRPr lang="ro-RO" dirty="0"/>
          </a:p>
          <a:p>
            <a:pPr algn="just"/>
            <a:r>
              <a:rPr lang="ro-RO" dirty="0" smtClean="0"/>
              <a:t>După </a:t>
            </a:r>
            <a:r>
              <a:rPr lang="ro-RO" dirty="0"/>
              <a:t>definitivarea lor, programele vor fi transmise la </a:t>
            </a:r>
            <a:r>
              <a:rPr lang="ro-RO" dirty="0" smtClean="0"/>
              <a:t>Centrul Național de Politici în Evaluare și Educație (Institutul </a:t>
            </a:r>
            <a:r>
              <a:rPr lang="ro-RO" dirty="0"/>
              <a:t>de Științe ale </a:t>
            </a:r>
            <a:r>
              <a:rPr lang="ro-RO" dirty="0" smtClean="0"/>
              <a:t>Educației) </a:t>
            </a:r>
            <a:r>
              <a:rPr lang="ro-RO" dirty="0"/>
              <a:t>pentru validare. </a:t>
            </a:r>
            <a:endParaRPr lang="en-US" dirty="0"/>
          </a:p>
          <a:p>
            <a:pPr algn="just"/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60236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991568" y="3203274"/>
            <a:ext cx="7329950" cy="2387600"/>
          </a:xfrm>
        </p:spPr>
        <p:txBody>
          <a:bodyPr/>
          <a:lstStyle/>
          <a:p>
            <a:pPr algn="ctr"/>
            <a:r>
              <a:rPr lang="ro-RO" b="1" i="1" dirty="0" smtClean="0"/>
              <a:t>Un an școlar cu rezultate deosebite</a:t>
            </a:r>
            <a:r>
              <a:rPr lang="ro-RO" dirty="0" smtClean="0"/>
              <a:t>!</a:t>
            </a:r>
            <a:endParaRPr lang="ro-RO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93447">
            <a:off x="1989335" y="815130"/>
            <a:ext cx="3129221" cy="2862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47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b="1" dirty="0"/>
              <a:t> 2. Priorități ale educației pentru anul școlar 2021-2022</a:t>
            </a:r>
            <a:r>
              <a:rPr lang="ro-RO" dirty="0"/>
              <a:t/>
            </a:r>
            <a:br>
              <a:rPr lang="ro-RO" dirty="0"/>
            </a:b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771649"/>
            <a:ext cx="10363826" cy="4562475"/>
          </a:xfrm>
        </p:spPr>
        <p:txBody>
          <a:bodyPr>
            <a:normAutofit fontScale="70000" lnSpcReduction="20000"/>
          </a:bodyPr>
          <a:lstStyle/>
          <a:p>
            <a:r>
              <a:rPr lang="ro-RO" dirty="0" smtClean="0"/>
              <a:t>2.1</a:t>
            </a:r>
            <a:r>
              <a:rPr lang="ro-RO" b="1" dirty="0"/>
              <a:t>. Contextul educativ și sanitar în care se va desfășura activitatea în anul școlar  2021-2022, ca urmare a evoluției pandemiei de COVID-19. </a:t>
            </a:r>
            <a:endParaRPr lang="ro-RO" dirty="0"/>
          </a:p>
          <a:p>
            <a:r>
              <a:rPr lang="ro-RO" dirty="0"/>
              <a:t>2.2. </a:t>
            </a:r>
            <a:r>
              <a:rPr lang="ro-RO" i="1" dirty="0"/>
              <a:t>Repere metodologice pentru aplicarea curriculumului la clasa a IX- a în anul școlar 2021-2022</a:t>
            </a:r>
            <a:r>
              <a:rPr lang="ro-RO" dirty="0"/>
              <a:t>. Prezentarea ghidurilor  metodologice pe discipline, destinate cadrelor didactice.					</a:t>
            </a:r>
          </a:p>
          <a:p>
            <a:r>
              <a:rPr lang="ro-RO" dirty="0"/>
              <a:t>2.3. Utilizarea metodelor moderne de predare – învățare – evaluare diferențiate, conform nevoilor educative ale elevului vizând dezvoltarea gândirii critice, premisă a alfabetizării științifice și diminuării riscului de analfabetism funcțional, în condițiile începerii cursurilor în unitățile de învățământ, respectiv realizarea de activități asistate de tehnologie și internet.</a:t>
            </a:r>
          </a:p>
          <a:p>
            <a:r>
              <a:rPr lang="ro-RO" dirty="0"/>
              <a:t>2.4.  Elaborarea și implementarea de programe/proiecte/activități de abilitare curriculară pe discipline de studiu/niveluri de studiu, cu accent pe: </a:t>
            </a:r>
            <a:r>
              <a:rPr lang="ro-RO" i="1" dirty="0"/>
              <a:t>proiectare curriculară, evaluarea la clasă, evaluarea la examenele naționale și la competițiile școlare</a:t>
            </a:r>
            <a:r>
              <a:rPr lang="ro-RO" dirty="0"/>
              <a:t>, în parteneriat cu centrele de formare județene (CCD).</a:t>
            </a:r>
          </a:p>
          <a:p>
            <a:r>
              <a:rPr lang="ro-RO" dirty="0"/>
              <a:t>2.5. Propuneri privind organizarea și desfășurarea competițiilor și concursurilor școlare în anul școlar 2021 – 2022. </a:t>
            </a:r>
          </a:p>
          <a:p>
            <a:r>
              <a:rPr lang="ro-RO" dirty="0"/>
              <a:t>2.6. Actualizarea programelor și a regulamentelor specifice pentru competițiile și concursurile școlare cu noile programe (la nivel gimnazial) în conformitate cu reforma curriculară. </a:t>
            </a:r>
          </a:p>
          <a:p>
            <a:r>
              <a:rPr lang="ro-RO" dirty="0"/>
              <a:t>2.7. Implementarea curriculumului național centrat pe competențe-cheie: elemente de noutate promovate în cadrul proiectului ”Curriculum relevant, educație deschisă pentru toți”-CRED.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5264511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b="1" dirty="0"/>
              <a:t>3</a:t>
            </a:r>
            <a:r>
              <a:rPr lang="ro-RO" sz="2700" b="1" dirty="0"/>
              <a:t>. Cadrul normativ</a:t>
            </a:r>
            <a:r>
              <a:rPr lang="ro-RO" sz="2700" dirty="0"/>
              <a:t> </a:t>
            </a:r>
            <a:r>
              <a:rPr lang="ro-RO" sz="2700" b="1" dirty="0"/>
              <a:t>privind organizarea procesului de învățământ în anul școlar 2021– 2022 </a:t>
            </a:r>
            <a:r>
              <a:rPr lang="ro-RO" sz="2700" dirty="0"/>
              <a:t>– </a:t>
            </a:r>
            <a:r>
              <a:rPr lang="ro-RO" sz="2700" b="1" dirty="0"/>
              <a:t>noutăți, puncte critice, măsuri și acțiuni generate de acesta</a:t>
            </a:r>
            <a:r>
              <a:rPr lang="ro-RO" b="1" dirty="0"/>
              <a:t>:</a:t>
            </a:r>
            <a:r>
              <a:rPr lang="ro-RO" dirty="0"/>
              <a:t/>
            </a:r>
            <a:br>
              <a:rPr lang="ro-RO" dirty="0"/>
            </a:b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009776"/>
            <a:ext cx="10363826" cy="3781424"/>
          </a:xfrm>
        </p:spPr>
        <p:txBody>
          <a:bodyPr>
            <a:normAutofit lnSpcReduction="10000"/>
          </a:bodyPr>
          <a:lstStyle/>
          <a:p>
            <a:r>
              <a:rPr lang="ro-RO" dirty="0" smtClean="0"/>
              <a:t>3.1</a:t>
            </a:r>
            <a:r>
              <a:rPr lang="ro-RO" dirty="0"/>
              <a:t>.  Ordinul ME nr. 3243/05.02.2021 privind structura anului școlar 2021 -2022.</a:t>
            </a:r>
          </a:p>
          <a:p>
            <a:r>
              <a:rPr lang="ro-RO" dirty="0"/>
              <a:t>3.2.  Curriculum național: planurile-cadru, programele și manualele școlare  în vigoare.</a:t>
            </a:r>
          </a:p>
          <a:p>
            <a:r>
              <a:rPr lang="ro-RO" dirty="0"/>
              <a:t>3.3. Cadrul normativ care reglementează organizarea și desfășurarea examenului național de bacalaureat, a evaluării naționale pentru elevii clasei a VIII-a și a admiterii învățământ liceal și profesional, graficul examenelor de certificare a calificărilor profesionale, în anul școlar 2021-2022.</a:t>
            </a:r>
          </a:p>
          <a:p>
            <a:r>
              <a:rPr lang="ro-RO" dirty="0"/>
              <a:t>3.4. </a:t>
            </a:r>
            <a:r>
              <a:rPr lang="ro-RO" dirty="0" smtClean="0"/>
              <a:t>ROFUIP </a:t>
            </a:r>
            <a:r>
              <a:rPr lang="en-US" dirty="0"/>
              <a:t>– OMEC</a:t>
            </a:r>
            <a:r>
              <a:rPr lang="ro-RO" dirty="0"/>
              <a:t> nr. </a:t>
            </a:r>
            <a:r>
              <a:rPr lang="ro-RO" dirty="0" smtClean="0"/>
              <a:t>5447/31.08.2020</a:t>
            </a:r>
          </a:p>
          <a:p>
            <a:r>
              <a:rPr lang="ro-RO" dirty="0" smtClean="0"/>
              <a:t>3.5. Alte </a:t>
            </a:r>
            <a:r>
              <a:rPr lang="ro-RO" dirty="0"/>
              <a:t>regulamente, metodologii specifice etc. </a:t>
            </a:r>
          </a:p>
          <a:p>
            <a:endParaRPr lang="en-US" dirty="0"/>
          </a:p>
          <a:p>
            <a:endParaRPr lang="ro-RO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346584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 descr="Scientists in protective clothing experimenting in a white room">
            <a:extLst>
              <a:ext uri="{FF2B5EF4-FFF2-40B4-BE49-F238E27FC236}">
                <a16:creationId xmlns="" xmlns:a16="http://schemas.microsoft.com/office/drawing/2014/main" id="{CEFD1D8B-0BE2-4FDC-BD70-44FB63429D7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" r="25"/>
          <a:stretch/>
        </p:blipFill>
        <p:spPr/>
      </p:pic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FA5F0145-EFD7-49DA-AD14-17BB0BE4556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60094" y="5925736"/>
            <a:ext cx="551167" cy="365125"/>
          </a:xfrm>
        </p:spPr>
        <p:txBody>
          <a:bodyPr/>
          <a:lstStyle/>
          <a:p>
            <a:fld id="{058DB212-BFA2-403F-85EF-DFD3FF6D973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="" xmlns:a16="http://schemas.microsoft.com/office/drawing/2014/main" id="{D65A836F-346F-4099-BC7B-0D8F3B27F3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77143" y="502508"/>
            <a:ext cx="5438774" cy="1589903"/>
          </a:xfrm>
        </p:spPr>
        <p:txBody>
          <a:bodyPr/>
          <a:lstStyle/>
          <a:p>
            <a:r>
              <a:rPr lang="ro-RO" dirty="0" smtClean="0"/>
              <a:t>Educație și sănătate</a:t>
            </a:r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="" xmlns:a16="http://schemas.microsoft.com/office/drawing/2014/main" id="{1FF39718-6251-4A5A-AAC7-7672293178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77143" y="2693773"/>
            <a:ext cx="5438774" cy="3414526"/>
          </a:xfrm>
        </p:spPr>
        <p:txBody>
          <a:bodyPr>
            <a:normAutofit fontScale="92500"/>
          </a:bodyPr>
          <a:lstStyle/>
          <a:p>
            <a:r>
              <a:rPr lang="ro-RO" noProof="1" smtClean="0"/>
              <a:t>Ordin comun ME/MS </a:t>
            </a:r>
            <a:r>
              <a:rPr lang="en-US" noProof="1" smtClean="0"/>
              <a:t>nr. 5196/1756/2021 </a:t>
            </a:r>
            <a:r>
              <a:rPr lang="ro-RO" noProof="1" smtClean="0"/>
              <a:t>pentru aprobarea măsurilor de organizare a activității în cadrul unităților/instituțiilor de învățământ în condiții de siguranță epidemiologică pentru prevenirea îmbolnăvirilor cu SARS-CoV-2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51" y="300037"/>
            <a:ext cx="5115697" cy="2879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29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574589"/>
          </a:xfrm>
        </p:spPr>
        <p:txBody>
          <a:bodyPr>
            <a:normAutofit fontScale="90000"/>
          </a:bodyPr>
          <a:lstStyle/>
          <a:p>
            <a:r>
              <a:rPr lang="ro-RO" dirty="0" smtClean="0"/>
              <a:t>Educație: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484310" y="1408671"/>
            <a:ext cx="10018713" cy="4382530"/>
          </a:xfrm>
        </p:spPr>
        <p:txBody>
          <a:bodyPr/>
          <a:lstStyle/>
          <a:p>
            <a:r>
              <a:rPr lang="ro-RO" b="1" dirty="0"/>
              <a:t>REPERE METODOLOGICE ÎN CONSILIERE ȘI ORIENTARE PENTRU TRANZIȚIA </a:t>
            </a:r>
            <a:r>
              <a:rPr lang="ro-RO" b="1" i="1" dirty="0" smtClean="0"/>
              <a:t>DE </a:t>
            </a:r>
            <a:r>
              <a:rPr lang="ro-RO" b="1" i="1" dirty="0"/>
              <a:t>LA CLASA a VIII-a LA CLASA a IX-a   </a:t>
            </a:r>
            <a:endParaRPr lang="en-US" b="1" i="1" dirty="0" smtClean="0"/>
          </a:p>
          <a:p>
            <a:r>
              <a:rPr lang="ro-RO" altLang="ro-RO" b="1" dirty="0"/>
              <a:t>https://www.edu.ro/repere_metodologice_aplicare_curriculum_clasa_IX_an_scolar_2021_2022</a:t>
            </a:r>
          </a:p>
          <a:p>
            <a:endParaRPr lang="ro-RO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o-RO" dirty="0" smtClean="0"/>
              <a:t>Recomandă </a:t>
            </a:r>
            <a:r>
              <a:rPr lang="ro-RO" dirty="0"/>
              <a:t>modalități prin care profesorii pot realiza, în anul școlar </a:t>
            </a:r>
            <a:r>
              <a:rPr lang="ro-RO" dirty="0" smtClean="0"/>
              <a:t>2021 </a:t>
            </a:r>
            <a:r>
              <a:rPr lang="ro-RO" dirty="0"/>
              <a:t>- </a:t>
            </a:r>
            <a:r>
              <a:rPr lang="ro-RO" dirty="0" smtClean="0"/>
              <a:t>2022, </a:t>
            </a:r>
            <a:r>
              <a:rPr lang="ro-RO" dirty="0"/>
              <a:t>reducerea decalajelor între ceea ce trebuia să fie predat conform planificării calendaristice, ceea ce s-a predat efectiv și ceea ce elevii au reușit, de fapt, să învețe.</a:t>
            </a:r>
          </a:p>
          <a:p>
            <a:pPr marL="0" indent="0">
              <a:buNone/>
            </a:pPr>
            <a:endParaRPr lang="ro-RO" dirty="0"/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56885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69774" y="904875"/>
            <a:ext cx="10534498" cy="5185029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o-RO" b="1" dirty="0"/>
              <a:t>Elemente ale profilului de formare al absolventului de liceu</a:t>
            </a:r>
            <a:endParaRPr lang="ro-RO" dirty="0"/>
          </a:p>
          <a:p>
            <a:pPr lvl="0"/>
            <a:r>
              <a:rPr lang="ro-RO" b="1" dirty="0"/>
              <a:t>Elemente programatice cu privire la Consilierea și orientarea (liceu). Precizări privind activitățile de dirigenție</a:t>
            </a:r>
            <a:endParaRPr lang="ro-RO" dirty="0"/>
          </a:p>
          <a:p>
            <a:pPr lvl="1"/>
            <a:r>
              <a:rPr lang="ro-RO" dirty="0"/>
              <a:t>Metodologii în vigoare referitoare la curriculumul național: Metodologia privind elaborarea și aprobarea curriculumului școlar- planuri cadru și programe școlare (OMEN nr. 3593/2014); Metodologia privind dezvoltarea curriculumului la decizia școlii (OMEN nr. 3238/2021)</a:t>
            </a:r>
          </a:p>
          <a:p>
            <a:pPr lvl="1"/>
            <a:r>
              <a:rPr lang="ro-RO" dirty="0"/>
              <a:t>Documente de politici curriculare realizate în cadrul Proiectului CRED Repere pentru proiectarea, actualizarea și evaluarea Curriculumului național. Cadrul de referință al Curriculumului național (OMEN nr. 5765/15.10.2020)</a:t>
            </a:r>
          </a:p>
          <a:p>
            <a:r>
              <a:rPr lang="ro-RO" dirty="0" smtClean="0"/>
              <a:t> </a:t>
            </a:r>
            <a:r>
              <a:rPr lang="ro-RO" dirty="0"/>
              <a:t>Programe școlare în vigoare pentru Consiliere și orientare în liceu</a:t>
            </a:r>
          </a:p>
          <a:p>
            <a:r>
              <a:rPr lang="ro-RO" dirty="0" smtClean="0"/>
              <a:t>Concluzii </a:t>
            </a:r>
            <a:r>
              <a:rPr lang="ro-RO" dirty="0"/>
              <a:t>ale unor rapoarte tematice cu relevanță în Consiliere și orientare</a:t>
            </a:r>
          </a:p>
          <a:p>
            <a:pPr lvl="0"/>
            <a:r>
              <a:rPr lang="ro-RO" b="1" dirty="0"/>
              <a:t>Considerații generale și idei practice pentru estimarea nivelului de dezvoltare a competențelor de consiliere și orientare la finalul clasei a VIII-a în vederea planificării activităților de consiliere și orientare pentru anul școlar 2021-2022 </a:t>
            </a:r>
            <a:endParaRPr lang="ro-RO" dirty="0"/>
          </a:p>
          <a:p>
            <a:r>
              <a:rPr lang="ro-RO" dirty="0" smtClean="0"/>
              <a:t> </a:t>
            </a:r>
            <a:r>
              <a:rPr lang="ro-RO" dirty="0"/>
              <a:t>Evaluarea gradului de achiziție a competențelor din anii școlari anteriori, ciclul gimnazial</a:t>
            </a:r>
          </a:p>
          <a:p>
            <a:r>
              <a:rPr lang="ro-RO" dirty="0" smtClean="0"/>
              <a:t> </a:t>
            </a:r>
            <a:r>
              <a:rPr lang="ro-RO" dirty="0"/>
              <a:t>Evidențierea continuităților între curriculum existent pentru liceu și cel aflat în vigoare pentru învățământul </a:t>
            </a:r>
            <a:r>
              <a:rPr lang="ro-RO" dirty="0" smtClean="0"/>
              <a:t>gimnazial</a:t>
            </a:r>
            <a:endParaRPr lang="ro-RO" sz="2400" dirty="0"/>
          </a:p>
        </p:txBody>
      </p:sp>
    </p:spTree>
    <p:extLst>
      <p:ext uri="{BB962C8B-B14F-4D97-AF65-F5344CB8AC3E}">
        <p14:creationId xmlns:p14="http://schemas.microsoft.com/office/powerpoint/2010/main" val="28727850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210734"/>
            <a:ext cx="10363826" cy="4580466"/>
          </a:xfrm>
        </p:spPr>
        <p:txBody>
          <a:bodyPr/>
          <a:lstStyle/>
          <a:p>
            <a:pPr lvl="0"/>
            <a:r>
              <a:rPr lang="ro-RO" b="1" dirty="0"/>
              <a:t>Valorificarea experiențelor pozitive utilizate în învățarea din cadrul disciplinei Consiliere și dezvoltare personală din gimnaziu</a:t>
            </a:r>
          </a:p>
          <a:p>
            <a:pPr lvl="0"/>
            <a:endParaRPr lang="ro-RO" dirty="0"/>
          </a:p>
          <a:p>
            <a:r>
              <a:rPr lang="ro-RO" dirty="0"/>
              <a:t> </a:t>
            </a:r>
            <a:r>
              <a:rPr lang="ro-RO" dirty="0" smtClean="0"/>
              <a:t>Prezentarea </a:t>
            </a:r>
            <a:r>
              <a:rPr lang="ro-RO" dirty="0"/>
              <a:t>modelului dezirabil de proiectare curriculară pe baza reperelor de design curricular a programelor școlare din gimnaziu</a:t>
            </a:r>
            <a:endParaRPr lang="ro-RO" sz="2400" dirty="0"/>
          </a:p>
          <a:p>
            <a:r>
              <a:rPr lang="ro-RO" dirty="0" smtClean="0"/>
              <a:t>Lecții </a:t>
            </a:r>
            <a:r>
              <a:rPr lang="ro-RO" dirty="0"/>
              <a:t>învățate din demersurile anterioare de elaborare a programelor școlare de gimnaziu</a:t>
            </a:r>
            <a:endParaRPr lang="ro-RO" sz="2400" dirty="0"/>
          </a:p>
          <a:p>
            <a:r>
              <a:rPr lang="ro-RO" dirty="0" smtClean="0"/>
              <a:t>Elemente </a:t>
            </a:r>
            <a:r>
              <a:rPr lang="ro-RO" dirty="0"/>
              <a:t>de specificitate ale Consilierii și orientării pentru elaborarea programelor școlare</a:t>
            </a:r>
            <a:endParaRPr lang="ro-RO" sz="2400" dirty="0"/>
          </a:p>
          <a:p>
            <a:r>
              <a:rPr lang="ro-RO" dirty="0" smtClean="0"/>
              <a:t>Resurse </a:t>
            </a:r>
            <a:r>
              <a:rPr lang="ro-RO" dirty="0"/>
              <a:t>necesare dezvoltării programelor școlare pentru liceu</a:t>
            </a:r>
            <a:endParaRPr lang="ro-RO" sz="2400" dirty="0"/>
          </a:p>
          <a:p>
            <a:pPr marL="0" indent="0">
              <a:buNone/>
            </a:pP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41240788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210734"/>
            <a:ext cx="10363826" cy="4580466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o-RO" b="1" dirty="0"/>
              <a:t>Recomandări pentru construirea și dezvoltarea noilor achiziții în clasa a IX-a</a:t>
            </a:r>
            <a:endParaRPr lang="ro-RO" dirty="0"/>
          </a:p>
          <a:p>
            <a:r>
              <a:rPr lang="ro-RO" dirty="0" smtClean="0"/>
              <a:t> </a:t>
            </a:r>
            <a:r>
              <a:rPr lang="ro-RO" dirty="0"/>
              <a:t>Competențe cheie. Competențe generale și competențe specifice</a:t>
            </a:r>
          </a:p>
          <a:p>
            <a:r>
              <a:rPr lang="ro-RO" dirty="0" smtClean="0"/>
              <a:t>Activități </a:t>
            </a:r>
            <a:r>
              <a:rPr lang="ro-RO" dirty="0"/>
              <a:t>de învățare</a:t>
            </a:r>
          </a:p>
          <a:p>
            <a:r>
              <a:rPr lang="ro-RO" dirty="0" smtClean="0"/>
              <a:t>Sugestii </a:t>
            </a:r>
            <a:r>
              <a:rPr lang="ro-RO" dirty="0"/>
              <a:t>metodologice</a:t>
            </a:r>
          </a:p>
          <a:p>
            <a:r>
              <a:rPr lang="ro-RO" dirty="0" smtClean="0"/>
              <a:t>Feedback </a:t>
            </a:r>
            <a:r>
              <a:rPr lang="ro-RO" dirty="0"/>
              <a:t>și </a:t>
            </a:r>
            <a:r>
              <a:rPr lang="ro-RO" dirty="0" smtClean="0"/>
              <a:t>evaluare</a:t>
            </a:r>
          </a:p>
          <a:p>
            <a:r>
              <a:rPr lang="ro-RO" dirty="0" smtClean="0"/>
              <a:t>Intervenții </a:t>
            </a:r>
            <a:r>
              <a:rPr lang="ro-RO" dirty="0"/>
              <a:t>personalizate (elevi în categorii de risc, învățare on-line, situații de criză etc.)</a:t>
            </a:r>
          </a:p>
          <a:p>
            <a:r>
              <a:rPr lang="ro-RO" dirty="0" smtClean="0"/>
              <a:t>Bune </a:t>
            </a:r>
            <a:r>
              <a:rPr lang="ro-RO" dirty="0"/>
              <a:t>practici și experiențe ale practicienilor în educație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645022890"/>
      </p:ext>
    </p:extLst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Droplet</Template>
  <TotalTime>404</TotalTime>
  <Words>1751</Words>
  <Application>Microsoft Office PowerPoint</Application>
  <PresentationFormat>Widescreen</PresentationFormat>
  <Paragraphs>133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Arial Black</vt:lpstr>
      <vt:lpstr>Calibri</vt:lpstr>
      <vt:lpstr>Cambria</vt:lpstr>
      <vt:lpstr>Times New Roman</vt:lpstr>
      <vt:lpstr>Tw Cen MT</vt:lpstr>
      <vt:lpstr>Wingdings</vt:lpstr>
      <vt:lpstr>Droplet</vt:lpstr>
      <vt:lpstr>Consfătuirea inspectorilor educativi și a directorilor de palate ale copiilor  07 septembrie 2021</vt:lpstr>
      <vt:lpstr>1. Diagnoza procesului educațional, pe discipline/compartimente/domenii, la nivelul fiecărui județ/al municipiului București, pentru anul școlar 2020-2021, în contextul provocărilor generate de pandemia COVID-19: </vt:lpstr>
      <vt:lpstr> 2. Priorități ale educației pentru anul școlar 2021-2022 </vt:lpstr>
      <vt:lpstr>3. Cadrul normativ privind organizarea procesului de învățământ în anul școlar 2021– 2022 – noutăți, puncte critice, măsuri și acțiuni generate de acesta: </vt:lpstr>
      <vt:lpstr>Educație și sănătate</vt:lpstr>
      <vt:lpstr>Educație: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Calendarul activităților extrașcolare</vt:lpstr>
      <vt:lpstr>Proiecte, parteneriate, activități extrașcolare </vt:lpstr>
      <vt:lpstr>Protocoale </vt:lpstr>
      <vt:lpstr>AVIZE activități extrașcolare</vt:lpstr>
      <vt:lpstr>Programul educațional „Dove – Ai încredere în tine”</vt:lpstr>
      <vt:lpstr>PowerPoint Presentation</vt:lpstr>
      <vt:lpstr>       Raportări semestriale (15.02.2022 și 30.06.2022) 1. privind activitățile de prevenire a consumului de droguri  2. privind activitățile de prevenire a traficului de persoane 3. privind măsurile de sprijin acordate copiilor cu părinți plecați la muncă în străinătate 4. privind planificarea exercițiilor de simulare a situațiilor de urgență  </vt:lpstr>
      <vt:lpstr>Documente reglatoare</vt:lpstr>
      <vt:lpstr>PowerPoint Presentation</vt:lpstr>
      <vt:lpstr>Un an școlar cu rezultate deosebite!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Daniela Calugaru</dc:creator>
  <cp:lastModifiedBy>Catalina Chendea</cp:lastModifiedBy>
  <cp:revision>40</cp:revision>
  <dcterms:created xsi:type="dcterms:W3CDTF">2021-09-01T11:51:52Z</dcterms:created>
  <dcterms:modified xsi:type="dcterms:W3CDTF">2021-09-08T12:01:40Z</dcterms:modified>
</cp:coreProperties>
</file>