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33"/>
    <a:srgbClr val="FFCCFF"/>
    <a:srgbClr val="008000"/>
    <a:srgbClr val="CCFF66"/>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71" autoAdjust="0"/>
  </p:normalViewPr>
  <p:slideViewPr>
    <p:cSldViewPr>
      <p:cViewPr varScale="1">
        <p:scale>
          <a:sx n="68" d="100"/>
          <a:sy n="68" d="100"/>
        </p:scale>
        <p:origin x="1446"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90D1D76-905C-476A-8A7B-57D7583D18A2}" type="datetimeFigureOut">
              <a:rPr lang="en-US" smtClean="0"/>
              <a:t>5/9/2023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A581E7-BC17-4522-87DC-DC6DEB221078}" type="slidenum">
              <a:rPr lang="en-US" smtClean="0"/>
              <a:t>‹#›</a:t>
            </a:fld>
            <a:endParaRPr lang="en-US"/>
          </a:p>
        </p:txBody>
      </p:sp>
    </p:spTree>
    <p:extLst>
      <p:ext uri="{BB962C8B-B14F-4D97-AF65-F5344CB8AC3E}">
        <p14:creationId xmlns:p14="http://schemas.microsoft.com/office/powerpoint/2010/main" val="33403394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90D1D76-905C-476A-8A7B-57D7583D18A2}" type="datetimeFigureOut">
              <a:rPr lang="en-US" smtClean="0"/>
              <a:t>5/9/2023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A581E7-BC17-4522-87DC-DC6DEB221078}" type="slidenum">
              <a:rPr lang="en-US" smtClean="0"/>
              <a:t>‹#›</a:t>
            </a:fld>
            <a:endParaRPr lang="en-US"/>
          </a:p>
        </p:txBody>
      </p:sp>
    </p:spTree>
    <p:extLst>
      <p:ext uri="{BB962C8B-B14F-4D97-AF65-F5344CB8AC3E}">
        <p14:creationId xmlns:p14="http://schemas.microsoft.com/office/powerpoint/2010/main" val="20713315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90D1D76-905C-476A-8A7B-57D7583D18A2}" type="datetimeFigureOut">
              <a:rPr lang="en-US" smtClean="0"/>
              <a:t>5/9/2023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A581E7-BC17-4522-87DC-DC6DEB221078}" type="slidenum">
              <a:rPr lang="en-US" smtClean="0"/>
              <a:t>‹#›</a:t>
            </a:fld>
            <a:endParaRPr lang="en-US"/>
          </a:p>
        </p:txBody>
      </p:sp>
    </p:spTree>
    <p:extLst>
      <p:ext uri="{BB962C8B-B14F-4D97-AF65-F5344CB8AC3E}">
        <p14:creationId xmlns:p14="http://schemas.microsoft.com/office/powerpoint/2010/main" val="24795928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90D1D76-905C-476A-8A7B-57D7583D18A2}" type="datetimeFigureOut">
              <a:rPr lang="en-US" smtClean="0"/>
              <a:t>5/9/2023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A581E7-BC17-4522-87DC-DC6DEB221078}" type="slidenum">
              <a:rPr lang="en-US" smtClean="0"/>
              <a:t>‹#›</a:t>
            </a:fld>
            <a:endParaRPr lang="en-US"/>
          </a:p>
        </p:txBody>
      </p:sp>
    </p:spTree>
    <p:extLst>
      <p:ext uri="{BB962C8B-B14F-4D97-AF65-F5344CB8AC3E}">
        <p14:creationId xmlns:p14="http://schemas.microsoft.com/office/powerpoint/2010/main" val="1979838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90D1D76-905C-476A-8A7B-57D7583D18A2}" type="datetimeFigureOut">
              <a:rPr lang="en-US" smtClean="0"/>
              <a:t>5/9/2023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A581E7-BC17-4522-87DC-DC6DEB221078}" type="slidenum">
              <a:rPr lang="en-US" smtClean="0"/>
              <a:t>‹#›</a:t>
            </a:fld>
            <a:endParaRPr lang="en-US"/>
          </a:p>
        </p:txBody>
      </p:sp>
    </p:spTree>
    <p:extLst>
      <p:ext uri="{BB962C8B-B14F-4D97-AF65-F5344CB8AC3E}">
        <p14:creationId xmlns:p14="http://schemas.microsoft.com/office/powerpoint/2010/main" val="11102453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90D1D76-905C-476A-8A7B-57D7583D18A2}" type="datetimeFigureOut">
              <a:rPr lang="en-US" smtClean="0"/>
              <a:t>5/9/2023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A581E7-BC17-4522-87DC-DC6DEB221078}" type="slidenum">
              <a:rPr lang="en-US" smtClean="0"/>
              <a:t>‹#›</a:t>
            </a:fld>
            <a:endParaRPr lang="en-US"/>
          </a:p>
        </p:txBody>
      </p:sp>
    </p:spTree>
    <p:extLst>
      <p:ext uri="{BB962C8B-B14F-4D97-AF65-F5344CB8AC3E}">
        <p14:creationId xmlns:p14="http://schemas.microsoft.com/office/powerpoint/2010/main" val="549484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90D1D76-905C-476A-8A7B-57D7583D18A2}" type="datetimeFigureOut">
              <a:rPr lang="en-US" smtClean="0"/>
              <a:t>5/9/2023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0A581E7-BC17-4522-87DC-DC6DEB221078}" type="slidenum">
              <a:rPr lang="en-US" smtClean="0"/>
              <a:t>‹#›</a:t>
            </a:fld>
            <a:endParaRPr lang="en-US"/>
          </a:p>
        </p:txBody>
      </p:sp>
    </p:spTree>
    <p:extLst>
      <p:ext uri="{BB962C8B-B14F-4D97-AF65-F5344CB8AC3E}">
        <p14:creationId xmlns:p14="http://schemas.microsoft.com/office/powerpoint/2010/main" val="4753402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90D1D76-905C-476A-8A7B-57D7583D18A2}" type="datetimeFigureOut">
              <a:rPr lang="en-US" smtClean="0"/>
              <a:t>5/9/2023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0A581E7-BC17-4522-87DC-DC6DEB221078}" type="slidenum">
              <a:rPr lang="en-US" smtClean="0"/>
              <a:t>‹#›</a:t>
            </a:fld>
            <a:endParaRPr lang="en-US"/>
          </a:p>
        </p:txBody>
      </p:sp>
    </p:spTree>
    <p:extLst>
      <p:ext uri="{BB962C8B-B14F-4D97-AF65-F5344CB8AC3E}">
        <p14:creationId xmlns:p14="http://schemas.microsoft.com/office/powerpoint/2010/main" val="25025933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0D1D76-905C-476A-8A7B-57D7583D18A2}" type="datetimeFigureOut">
              <a:rPr lang="en-US" smtClean="0"/>
              <a:t>5/9/2023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0A581E7-BC17-4522-87DC-DC6DEB221078}" type="slidenum">
              <a:rPr lang="en-US" smtClean="0"/>
              <a:t>‹#›</a:t>
            </a:fld>
            <a:endParaRPr lang="en-US"/>
          </a:p>
        </p:txBody>
      </p:sp>
    </p:spTree>
    <p:extLst>
      <p:ext uri="{BB962C8B-B14F-4D97-AF65-F5344CB8AC3E}">
        <p14:creationId xmlns:p14="http://schemas.microsoft.com/office/powerpoint/2010/main" val="39918732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90D1D76-905C-476A-8A7B-57D7583D18A2}" type="datetimeFigureOut">
              <a:rPr lang="en-US" smtClean="0"/>
              <a:t>5/9/2023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A581E7-BC17-4522-87DC-DC6DEB221078}" type="slidenum">
              <a:rPr lang="en-US" smtClean="0"/>
              <a:t>‹#›</a:t>
            </a:fld>
            <a:endParaRPr lang="en-US"/>
          </a:p>
        </p:txBody>
      </p:sp>
    </p:spTree>
    <p:extLst>
      <p:ext uri="{BB962C8B-B14F-4D97-AF65-F5344CB8AC3E}">
        <p14:creationId xmlns:p14="http://schemas.microsoft.com/office/powerpoint/2010/main" val="41718673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90D1D76-905C-476A-8A7B-57D7583D18A2}" type="datetimeFigureOut">
              <a:rPr lang="en-US" smtClean="0"/>
              <a:t>5/9/2023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A581E7-BC17-4522-87DC-DC6DEB221078}" type="slidenum">
              <a:rPr lang="en-US" smtClean="0"/>
              <a:t>‹#›</a:t>
            </a:fld>
            <a:endParaRPr lang="en-US"/>
          </a:p>
        </p:txBody>
      </p:sp>
    </p:spTree>
    <p:extLst>
      <p:ext uri="{BB962C8B-B14F-4D97-AF65-F5344CB8AC3E}">
        <p14:creationId xmlns:p14="http://schemas.microsoft.com/office/powerpoint/2010/main" val="695242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0D1D76-905C-476A-8A7B-57D7583D18A2}" type="datetimeFigureOut">
              <a:rPr lang="en-US" smtClean="0"/>
              <a:t>5/9/2023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A581E7-BC17-4522-87DC-DC6DEB221078}" type="slidenum">
              <a:rPr lang="en-US" smtClean="0"/>
              <a:t>‹#›</a:t>
            </a:fld>
            <a:endParaRPr lang="en-US"/>
          </a:p>
        </p:txBody>
      </p:sp>
    </p:spTree>
    <p:extLst>
      <p:ext uri="{BB962C8B-B14F-4D97-AF65-F5344CB8AC3E}">
        <p14:creationId xmlns:p14="http://schemas.microsoft.com/office/powerpoint/2010/main" val="1541352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91479" y="1700809"/>
            <a:ext cx="7272808" cy="2808312"/>
          </a:xfrm>
          <a:ln w="38100">
            <a:solidFill>
              <a:schemeClr val="accent3">
                <a:lumMod val="50000"/>
              </a:schemeClr>
            </a:solidFill>
          </a:ln>
        </p:spPr>
        <p:txBody>
          <a:bodyPr>
            <a:normAutofit/>
          </a:bodyPr>
          <a:lstStyle/>
          <a:p>
            <a:r>
              <a:rPr lang="ro-RO" sz="3200" dirty="0">
                <a:latin typeface="Segoe Script" panose="020B0504020000000003" pitchFamily="34" charset="0"/>
              </a:rPr>
              <a:t>PROGRAMĂ   OPŢIONAL </a:t>
            </a:r>
            <a:br>
              <a:rPr lang="en-US" sz="3200" dirty="0">
                <a:latin typeface="Segoe Script" panose="020B0504020000000003" pitchFamily="34" charset="0"/>
              </a:rPr>
            </a:br>
            <a:r>
              <a:rPr lang="ro-RO" sz="3200" dirty="0">
                <a:latin typeface="Segoe Script" panose="020B0504020000000003" pitchFamily="34" charset="0"/>
              </a:rPr>
              <a:t> </a:t>
            </a:r>
            <a:r>
              <a:rPr lang="en-US" sz="3200" b="1" dirty="0">
                <a:latin typeface="Segoe Script" panose="020B0504020000000003" pitchFamily="34" charset="0"/>
              </a:rPr>
              <a:t>“ </a:t>
            </a:r>
            <a:r>
              <a:rPr lang="en-US" sz="3200" b="1" dirty="0" err="1">
                <a:latin typeface="Segoe Script" panose="020B0504020000000003" pitchFamily="34" charset="0"/>
              </a:rPr>
              <a:t>Motricitatea</a:t>
            </a:r>
            <a:r>
              <a:rPr lang="en-US" sz="3200" b="1" dirty="0">
                <a:latin typeface="Segoe Script" panose="020B0504020000000003" pitchFamily="34" charset="0"/>
              </a:rPr>
              <a:t> de </a:t>
            </a:r>
            <a:r>
              <a:rPr lang="en-US" sz="3200" b="1" dirty="0" err="1">
                <a:latin typeface="Segoe Script" panose="020B0504020000000003" pitchFamily="34" charset="0"/>
              </a:rPr>
              <a:t>expresie</a:t>
            </a:r>
            <a:r>
              <a:rPr lang="en-US" sz="3200" b="1" dirty="0">
                <a:latin typeface="Segoe Script" panose="020B0504020000000003" pitchFamily="34" charset="0"/>
              </a:rPr>
              <a:t> </a:t>
            </a:r>
            <a:r>
              <a:rPr lang="en-US" sz="3200" b="1" dirty="0" err="1">
                <a:latin typeface="Segoe Script" panose="020B0504020000000003" pitchFamily="34" charset="0"/>
              </a:rPr>
              <a:t>și</a:t>
            </a:r>
            <a:r>
              <a:rPr lang="en-US" sz="3200" b="1" dirty="0">
                <a:latin typeface="Segoe Script" panose="020B0504020000000003" pitchFamily="34" charset="0"/>
              </a:rPr>
              <a:t> </a:t>
            </a:r>
            <a:r>
              <a:rPr lang="en-US" sz="3200" b="1" dirty="0" err="1">
                <a:latin typeface="Segoe Script" panose="020B0504020000000003" pitchFamily="34" charset="0"/>
              </a:rPr>
              <a:t>comunicare</a:t>
            </a:r>
            <a:r>
              <a:rPr lang="en-US" sz="3200" b="1" dirty="0">
                <a:latin typeface="Segoe Script" panose="020B0504020000000003" pitchFamily="34" charset="0"/>
              </a:rPr>
              <a:t> </a:t>
            </a:r>
            <a:r>
              <a:rPr lang="en-US" sz="3200" b="1" dirty="0" err="1">
                <a:latin typeface="Segoe Script" panose="020B0504020000000003" pitchFamily="34" charset="0"/>
              </a:rPr>
              <a:t>corporală</a:t>
            </a:r>
            <a:r>
              <a:rPr lang="en-US" sz="3200" b="1" dirty="0">
                <a:latin typeface="Segoe Script" panose="020B0504020000000003" pitchFamily="34" charset="0"/>
              </a:rPr>
              <a:t>”</a:t>
            </a:r>
            <a:endParaRPr lang="en-US" sz="3200" dirty="0">
              <a:latin typeface="Segoe Script" panose="020B0504020000000003" pitchFamily="34" charset="0"/>
            </a:endParaRPr>
          </a:p>
        </p:txBody>
      </p:sp>
      <p:sp>
        <p:nvSpPr>
          <p:cNvPr id="4" name="Oval 3"/>
          <p:cNvSpPr/>
          <p:nvPr/>
        </p:nvSpPr>
        <p:spPr>
          <a:xfrm>
            <a:off x="341970" y="322587"/>
            <a:ext cx="6246254" cy="1378222"/>
          </a:xfrm>
          <a:prstGeom prst="ellipse">
            <a:avLst/>
          </a:prstGeom>
          <a:solidFill>
            <a:srgbClr val="CCFF33"/>
          </a:solidFill>
          <a:ln w="38100">
            <a:solidFill>
              <a:schemeClr val="accent3">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err="1">
                <a:solidFill>
                  <a:schemeClr val="tx1"/>
                </a:solidFill>
                <a:latin typeface="Times New Roman" panose="02020603050405020304" pitchFamily="18" charset="0"/>
                <a:cs typeface="Times New Roman" panose="02020603050405020304" pitchFamily="18" charset="0"/>
              </a:rPr>
              <a:t>Opțional</a:t>
            </a:r>
            <a:r>
              <a:rPr lang="en-US" dirty="0">
                <a:solidFill>
                  <a:schemeClr val="tx1"/>
                </a:solidFill>
                <a:latin typeface="Times New Roman" panose="02020603050405020304" pitchFamily="18" charset="0"/>
                <a:cs typeface="Times New Roman" panose="02020603050405020304" pitchFamily="18" charset="0"/>
              </a:rPr>
              <a:t> la </a:t>
            </a:r>
            <a:r>
              <a:rPr lang="en-US" dirty="0" err="1">
                <a:solidFill>
                  <a:schemeClr val="tx1"/>
                </a:solidFill>
                <a:latin typeface="Times New Roman" panose="02020603050405020304" pitchFamily="18" charset="0"/>
                <a:cs typeface="Times New Roman" panose="02020603050405020304" pitchFamily="18" charset="0"/>
              </a:rPr>
              <a:t>nivelul</a:t>
            </a:r>
            <a:r>
              <a:rPr lang="en-US" dirty="0">
                <a:solidFill>
                  <a:schemeClr val="tx1"/>
                </a:solidFill>
                <a:latin typeface="Times New Roman" panose="02020603050405020304" pitchFamily="18" charset="0"/>
                <a:cs typeface="Times New Roman" panose="02020603050405020304" pitchFamily="18" charset="0"/>
              </a:rPr>
              <a:t> </a:t>
            </a:r>
            <a:r>
              <a:rPr lang="en-US" dirty="0" err="1">
                <a:solidFill>
                  <a:schemeClr val="tx1"/>
                </a:solidFill>
                <a:latin typeface="Times New Roman" panose="02020603050405020304" pitchFamily="18" charset="0"/>
                <a:cs typeface="Times New Roman" panose="02020603050405020304" pitchFamily="18" charset="0"/>
              </a:rPr>
              <a:t>disciplinei</a:t>
            </a:r>
            <a:r>
              <a:rPr lang="en-US" dirty="0">
                <a:solidFill>
                  <a:schemeClr val="tx1"/>
                </a:solidFill>
                <a:latin typeface="Times New Roman" panose="02020603050405020304" pitchFamily="18" charset="0"/>
                <a:cs typeface="Times New Roman" panose="02020603050405020304" pitchFamily="18" charset="0"/>
              </a:rPr>
              <a:t> </a:t>
            </a:r>
            <a:endParaRPr lang="ro-RO" dirty="0">
              <a:solidFill>
                <a:schemeClr val="tx1"/>
              </a:solidFill>
              <a:latin typeface="Times New Roman" panose="02020603050405020304" pitchFamily="18" charset="0"/>
              <a:cs typeface="Times New Roman" panose="02020603050405020304" pitchFamily="18" charset="0"/>
            </a:endParaRPr>
          </a:p>
          <a:p>
            <a:pPr algn="ctr"/>
            <a:r>
              <a:rPr lang="en-US" dirty="0">
                <a:solidFill>
                  <a:schemeClr val="tx1"/>
                </a:solidFill>
                <a:latin typeface="Times New Roman" panose="02020603050405020304" pitchFamily="18" charset="0"/>
                <a:cs typeface="Times New Roman" panose="02020603050405020304" pitchFamily="18" charset="0"/>
              </a:rPr>
              <a:t> </a:t>
            </a:r>
            <a:r>
              <a:rPr lang="en-US" b="1" dirty="0" err="1">
                <a:solidFill>
                  <a:schemeClr val="tx1"/>
                </a:solidFill>
                <a:latin typeface="Segoe Script" panose="020B0504020000000003" pitchFamily="34" charset="0"/>
                <a:cs typeface="Times New Roman" panose="02020603050405020304" pitchFamily="18" charset="0"/>
              </a:rPr>
              <a:t>Educație</a:t>
            </a:r>
            <a:r>
              <a:rPr lang="en-US" b="1" dirty="0">
                <a:solidFill>
                  <a:schemeClr val="tx1"/>
                </a:solidFill>
                <a:latin typeface="Segoe Script" panose="020B0504020000000003" pitchFamily="34" charset="0"/>
                <a:cs typeface="Times New Roman" panose="02020603050405020304" pitchFamily="18" charset="0"/>
              </a:rPr>
              <a:t> </a:t>
            </a:r>
            <a:r>
              <a:rPr lang="en-US" b="1" dirty="0" err="1">
                <a:solidFill>
                  <a:schemeClr val="tx1"/>
                </a:solidFill>
                <a:latin typeface="Segoe Script" panose="020B0504020000000003" pitchFamily="34" charset="0"/>
                <a:cs typeface="Times New Roman" panose="02020603050405020304" pitchFamily="18" charset="0"/>
              </a:rPr>
              <a:t>fizică</a:t>
            </a:r>
            <a:r>
              <a:rPr lang="en-US" b="1" dirty="0">
                <a:solidFill>
                  <a:schemeClr val="tx1"/>
                </a:solidFill>
                <a:latin typeface="Segoe Script" panose="020B0504020000000003" pitchFamily="34" charset="0"/>
                <a:cs typeface="Times New Roman" panose="02020603050405020304" pitchFamily="18" charset="0"/>
              </a:rPr>
              <a:t>, sport </a:t>
            </a:r>
            <a:r>
              <a:rPr lang="en-US" b="1" dirty="0" err="1">
                <a:solidFill>
                  <a:schemeClr val="tx1"/>
                </a:solidFill>
                <a:latin typeface="Segoe Script" panose="020B0504020000000003" pitchFamily="34" charset="0"/>
                <a:cs typeface="Times New Roman" panose="02020603050405020304" pitchFamily="18" charset="0"/>
              </a:rPr>
              <a:t>și</a:t>
            </a:r>
            <a:r>
              <a:rPr lang="en-US" b="1" dirty="0">
                <a:solidFill>
                  <a:schemeClr val="tx1"/>
                </a:solidFill>
                <a:latin typeface="Segoe Script" panose="020B0504020000000003" pitchFamily="34" charset="0"/>
                <a:cs typeface="Times New Roman" panose="02020603050405020304" pitchFamily="18" charset="0"/>
              </a:rPr>
              <a:t> </a:t>
            </a:r>
            <a:r>
              <a:rPr lang="en-US" b="1" dirty="0" err="1">
                <a:solidFill>
                  <a:schemeClr val="tx1"/>
                </a:solidFill>
                <a:latin typeface="Segoe Script" panose="020B0504020000000003" pitchFamily="34" charset="0"/>
                <a:cs typeface="Times New Roman" panose="02020603050405020304" pitchFamily="18" charset="0"/>
              </a:rPr>
              <a:t>sănătate</a:t>
            </a:r>
            <a:r>
              <a:rPr lang="en-US" dirty="0">
                <a:solidFill>
                  <a:schemeClr val="tx1"/>
                </a:solidFill>
                <a:latin typeface="Segoe Script" panose="020B0504020000000003" pitchFamily="34" charset="0"/>
                <a:cs typeface="Times New Roman" panose="02020603050405020304" pitchFamily="18" charset="0"/>
              </a:rPr>
              <a:t>; </a:t>
            </a:r>
          </a:p>
          <a:p>
            <a:pPr algn="ctr"/>
            <a:r>
              <a:rPr lang="en-US" dirty="0" err="1">
                <a:solidFill>
                  <a:schemeClr val="tx1"/>
                </a:solidFill>
                <a:latin typeface="Times New Roman" panose="02020603050405020304" pitchFamily="18" charset="0"/>
                <a:cs typeface="Times New Roman" panose="02020603050405020304" pitchFamily="18" charset="0"/>
              </a:rPr>
              <a:t>Durata</a:t>
            </a:r>
            <a:r>
              <a:rPr lang="en-US" dirty="0">
                <a:solidFill>
                  <a:schemeClr val="tx1"/>
                </a:solidFill>
                <a:latin typeface="Times New Roman" panose="02020603050405020304" pitchFamily="18" charset="0"/>
                <a:cs typeface="Times New Roman" panose="02020603050405020304" pitchFamily="18" charset="0"/>
              </a:rPr>
              <a:t> : 1 an </a:t>
            </a:r>
          </a:p>
          <a:p>
            <a:pPr algn="ctr"/>
            <a:r>
              <a:rPr lang="en-US" dirty="0" err="1">
                <a:solidFill>
                  <a:schemeClr val="tx1"/>
                </a:solidFill>
                <a:latin typeface="Times New Roman" panose="02020603050405020304" pitchFamily="18" charset="0"/>
                <a:cs typeface="Times New Roman" panose="02020603050405020304" pitchFamily="18" charset="0"/>
              </a:rPr>
              <a:t>Clasa</a:t>
            </a:r>
            <a:r>
              <a:rPr lang="en-US" dirty="0">
                <a:solidFill>
                  <a:schemeClr val="tx1"/>
                </a:solidFill>
                <a:latin typeface="Times New Roman" panose="02020603050405020304" pitchFamily="18" charset="0"/>
                <a:cs typeface="Times New Roman" panose="02020603050405020304" pitchFamily="18" charset="0"/>
              </a:rPr>
              <a:t> a IV-a </a:t>
            </a:r>
          </a:p>
        </p:txBody>
      </p:sp>
      <p:sp>
        <p:nvSpPr>
          <p:cNvPr id="3" name="AutoShape 2" descr="Lista cursurilor. Art-studio TRIUMF"/>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Lista cursurilor. Art-studio TRIUMF"/>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9" name="Picture 5" descr="C:\Users\pchome\Desktop\poz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158360">
            <a:off x="616355" y="3849902"/>
            <a:ext cx="3333750" cy="2105025"/>
          </a:xfrm>
          <a:prstGeom prst="rect">
            <a:avLst/>
          </a:prstGeom>
          <a:noFill/>
          <a:extLst>
            <a:ext uri="{909E8E84-426E-40DD-AFC4-6F175D3DCCD1}">
              <a14:hiddenFill xmlns:a14="http://schemas.microsoft.com/office/drawing/2010/main">
                <a:solidFill>
                  <a:srgbClr val="FFFFFF"/>
                </a:solidFill>
              </a14:hiddenFill>
            </a:ext>
          </a:extLst>
        </p:spPr>
      </p:pic>
      <p:sp>
        <p:nvSpPr>
          <p:cNvPr id="7" name="Oval 6"/>
          <p:cNvSpPr/>
          <p:nvPr/>
        </p:nvSpPr>
        <p:spPr>
          <a:xfrm>
            <a:off x="4355976" y="4459736"/>
            <a:ext cx="4101684" cy="1300175"/>
          </a:xfrm>
          <a:prstGeom prst="ellipse">
            <a:avLst/>
          </a:prstGeom>
          <a:solidFill>
            <a:srgbClr val="CCFF33"/>
          </a:solidFill>
          <a:ln w="38100">
            <a:solidFill>
              <a:schemeClr val="accent3">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err="1">
                <a:solidFill>
                  <a:schemeClr val="tx1"/>
                </a:solidFill>
                <a:latin typeface="Times New Roman" panose="02020603050405020304" pitchFamily="18" charset="0"/>
                <a:cs typeface="Times New Roman" panose="02020603050405020304" pitchFamily="18" charset="0"/>
              </a:rPr>
              <a:t>Propun</a:t>
            </a:r>
            <a:r>
              <a:rPr lang="ro-RO" dirty="0">
                <a:solidFill>
                  <a:schemeClr val="tx1"/>
                </a:solidFill>
                <a:latin typeface="Times New Roman" panose="02020603050405020304" pitchFamily="18" charset="0"/>
                <a:cs typeface="Times New Roman" panose="02020603050405020304" pitchFamily="18" charset="0"/>
              </a:rPr>
              <a:t>ător: </a:t>
            </a:r>
          </a:p>
          <a:p>
            <a:pPr algn="ctr"/>
            <a:r>
              <a:rPr lang="ro-RO" b="1" dirty="0">
                <a:solidFill>
                  <a:schemeClr val="tx1"/>
                </a:solidFill>
                <a:latin typeface="Segoe Script" panose="020B0504020000000003" pitchFamily="34" charset="0"/>
                <a:cs typeface="Times New Roman" panose="02020603050405020304" pitchFamily="18" charset="0"/>
              </a:rPr>
              <a:t>prof.Dan Dorin Ostafi </a:t>
            </a:r>
            <a:endParaRPr lang="en-US" b="1" dirty="0">
              <a:solidFill>
                <a:schemeClr val="tx1"/>
              </a:solidFill>
              <a:latin typeface="Segoe Script" panose="020B0504020000000003" pitchFamily="34" charset="0"/>
              <a:cs typeface="Times New Roman" panose="02020603050405020304" pitchFamily="18" charset="0"/>
            </a:endParaRPr>
          </a:p>
        </p:txBody>
      </p:sp>
    </p:spTree>
    <p:extLst>
      <p:ext uri="{BB962C8B-B14F-4D97-AF65-F5344CB8AC3E}">
        <p14:creationId xmlns:p14="http://schemas.microsoft.com/office/powerpoint/2010/main" val="19690980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1052736"/>
            <a:ext cx="7632848" cy="2016224"/>
          </a:xfrm>
          <a:prstGeom prst="rect">
            <a:avLst/>
          </a:prstGeom>
          <a:solidFill>
            <a:srgbClr val="FFCCFF"/>
          </a:solidFill>
          <a:ln w="28575">
            <a:solidFill>
              <a:srgbClr val="7030A0"/>
            </a:solidFill>
          </a:ln>
        </p:spPr>
        <p:style>
          <a:lnRef idx="1">
            <a:schemeClr val="accent4"/>
          </a:lnRef>
          <a:fillRef idx="2">
            <a:schemeClr val="accent4"/>
          </a:fillRef>
          <a:effectRef idx="1">
            <a:schemeClr val="accent4"/>
          </a:effectRef>
          <a:fontRef idx="minor">
            <a:schemeClr val="dk1"/>
          </a:fontRef>
        </p:style>
        <p:txBody>
          <a:bodyPr rtlCol="0" anchor="ctr"/>
          <a:lstStyle/>
          <a:p>
            <a:r>
              <a:rPr lang="ro-RO" sz="1400" dirty="0">
                <a:latin typeface="Times New Roman" panose="02020603050405020304" pitchFamily="18" charset="0"/>
                <a:cs typeface="Times New Roman" panose="02020603050405020304" pitchFamily="18" charset="0"/>
              </a:rPr>
              <a:t>Pentru disciplina opțională propusă vom utiliza : </a:t>
            </a:r>
            <a:endParaRPr lang="en-US" sz="1400" dirty="0">
              <a:latin typeface="Times New Roman" panose="02020603050405020304" pitchFamily="18" charset="0"/>
              <a:cs typeface="Times New Roman" panose="02020603050405020304" pitchFamily="18" charset="0"/>
            </a:endParaRPr>
          </a:p>
          <a:p>
            <a:pPr lvl="0"/>
            <a:r>
              <a:rPr lang="en-US" sz="1400" dirty="0">
                <a:latin typeface="Times New Roman" panose="02020603050405020304" pitchFamily="18" charset="0"/>
                <a:cs typeface="Times New Roman" panose="02020603050405020304" pitchFamily="18" charset="0"/>
              </a:rPr>
              <a:t>- </a:t>
            </a:r>
            <a:r>
              <a:rPr lang="ro-RO" sz="1400" dirty="0">
                <a:latin typeface="Times New Roman" panose="02020603050405020304" pitchFamily="18" charset="0"/>
                <a:cs typeface="Times New Roman" panose="02020603050405020304" pitchFamily="18" charset="0"/>
              </a:rPr>
              <a:t>evaluarea predictivă</a:t>
            </a:r>
            <a:r>
              <a:rPr lang="en-US" sz="1400" dirty="0">
                <a:latin typeface="Times New Roman" panose="02020603050405020304" pitchFamily="18" charset="0"/>
                <a:cs typeface="Times New Roman" panose="02020603050405020304" pitchFamily="18" charset="0"/>
              </a:rPr>
              <a:t>;</a:t>
            </a:r>
          </a:p>
          <a:p>
            <a:pPr lvl="0"/>
            <a:r>
              <a:rPr lang="en-US" sz="1400" dirty="0">
                <a:latin typeface="Times New Roman" panose="02020603050405020304" pitchFamily="18" charset="0"/>
                <a:cs typeface="Times New Roman" panose="02020603050405020304" pitchFamily="18" charset="0"/>
              </a:rPr>
              <a:t>- </a:t>
            </a:r>
            <a:r>
              <a:rPr lang="ro-RO" sz="1400" dirty="0">
                <a:latin typeface="Times New Roman" panose="02020603050405020304" pitchFamily="18" charset="0"/>
                <a:cs typeface="Times New Roman" panose="02020603050405020304" pitchFamily="18" charset="0"/>
              </a:rPr>
              <a:t>evaluarea curentă (cu observarea comportamentului elevului în desfășurarea activităților specifice, vizând cu precădere recunoașterea termenilor specifici de expresie și comunicare, utilizarea corpului ca mijloc de comunicare și explicitarea sensului unor cuvinte altfel decât verbal, identificarea elementelor de compunere a expresiei și adaptarea mișcării corporale la ritmuri și genuri muzicale)</a:t>
            </a:r>
            <a:r>
              <a:rPr lang="en-US" sz="1400" dirty="0">
                <a:latin typeface="Times New Roman" panose="02020603050405020304" pitchFamily="18" charset="0"/>
                <a:cs typeface="Times New Roman" panose="02020603050405020304" pitchFamily="18" charset="0"/>
              </a:rPr>
              <a:t>;</a:t>
            </a:r>
          </a:p>
          <a:p>
            <a:pPr lvl="0"/>
            <a:r>
              <a:rPr lang="en-US" sz="1400" dirty="0">
                <a:latin typeface="Times New Roman" panose="02020603050405020304" pitchFamily="18" charset="0"/>
                <a:cs typeface="Times New Roman" panose="02020603050405020304" pitchFamily="18" charset="0"/>
              </a:rPr>
              <a:t>- </a:t>
            </a:r>
            <a:r>
              <a:rPr lang="ro-RO" sz="1400" dirty="0">
                <a:latin typeface="Times New Roman" panose="02020603050405020304" pitchFamily="18" charset="0"/>
                <a:cs typeface="Times New Roman" panose="02020603050405020304" pitchFamily="18" charset="0"/>
              </a:rPr>
              <a:t>evaluarea sumativă (semestrială – va avea în vedere capacitatea copilului de a participa eficient la desfășurarea a minimum 4 jocuri de expresie și comunicare corporală, cu îndeplinirea de roluri variate</a:t>
            </a:r>
            <a:r>
              <a:rPr lang="en-US" sz="1400" dirty="0">
                <a:latin typeface="Times New Roman" panose="02020603050405020304" pitchFamily="18" charset="0"/>
                <a:cs typeface="Times New Roman" panose="02020603050405020304" pitchFamily="18" charset="0"/>
              </a:rPr>
              <a:t>;</a:t>
            </a:r>
          </a:p>
        </p:txBody>
      </p:sp>
      <p:sp>
        <p:nvSpPr>
          <p:cNvPr id="3" name="Down Arrow Callout 2"/>
          <p:cNvSpPr/>
          <p:nvPr/>
        </p:nvSpPr>
        <p:spPr>
          <a:xfrm>
            <a:off x="571331" y="332656"/>
            <a:ext cx="7169021" cy="864096"/>
          </a:xfrm>
          <a:prstGeom prst="downArrowCallout">
            <a:avLst/>
          </a:prstGeom>
          <a:ln w="381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ro-RO" sz="1600" b="1" dirty="0">
                <a:latin typeface="Segoe Script" panose="020B0504020000000003" pitchFamily="34" charset="0"/>
                <a:cs typeface="Times New Roman" panose="02020603050405020304" pitchFamily="18" charset="0"/>
              </a:rPr>
              <a:t>Evaluarea</a:t>
            </a:r>
            <a:r>
              <a:rPr lang="ro-RO" sz="1600" dirty="0">
                <a:latin typeface="Segoe Script" panose="020B0504020000000003" pitchFamily="34" charset="0"/>
                <a:cs typeface="Times New Roman" panose="02020603050405020304" pitchFamily="18" charset="0"/>
              </a:rPr>
              <a:t> reprezintă o componentă de bază a procesului de învățământ</a:t>
            </a:r>
            <a:r>
              <a:rPr lang="ro-RO" sz="1600" dirty="0">
                <a:latin typeface="Times New Roman" panose="02020603050405020304" pitchFamily="18" charset="0"/>
                <a:cs typeface="Times New Roman" panose="02020603050405020304" pitchFamily="18" charset="0"/>
              </a:rPr>
              <a:t>. </a:t>
            </a:r>
            <a:endParaRPr lang="en-US" sz="1600" dirty="0">
              <a:latin typeface="Times New Roman" panose="02020603050405020304" pitchFamily="18" charset="0"/>
              <a:cs typeface="Times New Roman" panose="02020603050405020304" pitchFamily="18" charset="0"/>
            </a:endParaRPr>
          </a:p>
        </p:txBody>
      </p:sp>
      <p:sp>
        <p:nvSpPr>
          <p:cNvPr id="4" name="Rectangle 3"/>
          <p:cNvSpPr/>
          <p:nvPr/>
        </p:nvSpPr>
        <p:spPr>
          <a:xfrm>
            <a:off x="467544" y="3356992"/>
            <a:ext cx="8136904" cy="1415772"/>
          </a:xfrm>
          <a:prstGeom prst="rect">
            <a:avLst/>
          </a:prstGeom>
          <a:ln w="38100"/>
        </p:spPr>
        <p:style>
          <a:lnRef idx="2">
            <a:schemeClr val="accent2"/>
          </a:lnRef>
          <a:fillRef idx="1">
            <a:schemeClr val="lt1"/>
          </a:fillRef>
          <a:effectRef idx="0">
            <a:schemeClr val="accent2"/>
          </a:effectRef>
          <a:fontRef idx="minor">
            <a:schemeClr val="dk1"/>
          </a:fontRef>
        </p:style>
        <p:txBody>
          <a:bodyPr wrap="square">
            <a:spAutoFit/>
          </a:bodyPr>
          <a:lstStyle/>
          <a:p>
            <a:r>
              <a:rPr lang="ro-RO" sz="1600" b="1" dirty="0">
                <a:latin typeface="Segoe Script" panose="020B0504020000000003" pitchFamily="34" charset="0"/>
              </a:rPr>
              <a:t>Bibliografie: </a:t>
            </a:r>
            <a:endParaRPr lang="en-US" sz="1600" b="1" dirty="0">
              <a:latin typeface="Segoe Script" panose="020B0504020000000003" pitchFamily="34" charset="0"/>
            </a:endParaRPr>
          </a:p>
          <a:p>
            <a:pPr lvl="0"/>
            <a:r>
              <a:rPr lang="en-US" sz="1400" dirty="0">
                <a:latin typeface="Times New Roman" panose="02020603050405020304" pitchFamily="18" charset="0"/>
                <a:cs typeface="Times New Roman" panose="02020603050405020304" pitchFamily="18" charset="0"/>
              </a:rPr>
              <a:t>1. </a:t>
            </a:r>
            <a:r>
              <a:rPr lang="ro-RO" sz="1400" dirty="0">
                <a:latin typeface="Times New Roman" panose="02020603050405020304" pitchFamily="18" charset="0"/>
                <a:cs typeface="Times New Roman" panose="02020603050405020304" pitchFamily="18" charset="0"/>
              </a:rPr>
              <a:t>Tehnici de comunicare – Evelina Graur – Ed. Mediamira, Cuj- Napoca, 2001</a:t>
            </a:r>
            <a:endParaRPr lang="en-US" sz="1400" dirty="0">
              <a:latin typeface="Times New Roman" panose="02020603050405020304" pitchFamily="18" charset="0"/>
              <a:cs typeface="Times New Roman" panose="02020603050405020304" pitchFamily="18" charset="0"/>
            </a:endParaRPr>
          </a:p>
          <a:p>
            <a:pPr lvl="0"/>
            <a:r>
              <a:rPr lang="en-US" sz="1400" dirty="0">
                <a:latin typeface="Times New Roman" panose="02020603050405020304" pitchFamily="18" charset="0"/>
                <a:cs typeface="Times New Roman" panose="02020603050405020304" pitchFamily="18" charset="0"/>
              </a:rPr>
              <a:t>2. </a:t>
            </a:r>
            <a:r>
              <a:rPr lang="ro-RO" sz="1400" dirty="0">
                <a:latin typeface="Times New Roman" panose="02020603050405020304" pitchFamily="18" charset="0"/>
                <a:cs typeface="Times New Roman" panose="02020603050405020304" pitchFamily="18" charset="0"/>
              </a:rPr>
              <a:t>Teorii ale comunicării – Adrian Lesenciuc – Ed.Acdemiei Forțelor Aeriene </a:t>
            </a:r>
            <a:r>
              <a:rPr lang="en-US" sz="1400" dirty="0">
                <a:latin typeface="Times New Roman" panose="02020603050405020304" pitchFamily="18" charset="0"/>
                <a:cs typeface="Times New Roman" panose="02020603050405020304" pitchFamily="18" charset="0"/>
              </a:rPr>
              <a:t>“Henri </a:t>
            </a:r>
            <a:r>
              <a:rPr lang="en-US" sz="1400" dirty="0" err="1">
                <a:latin typeface="Times New Roman" panose="02020603050405020304" pitchFamily="18" charset="0"/>
                <a:cs typeface="Times New Roman" panose="02020603050405020304" pitchFamily="18" charset="0"/>
              </a:rPr>
              <a:t>Coand</a:t>
            </a:r>
            <a:r>
              <a:rPr lang="ro-RO" sz="1400" dirty="0">
                <a:latin typeface="Times New Roman" panose="02020603050405020304" pitchFamily="18" charset="0"/>
                <a:cs typeface="Times New Roman" panose="02020603050405020304" pitchFamily="18" charset="0"/>
              </a:rPr>
              <a:t>ă</a:t>
            </a:r>
            <a:r>
              <a:rPr lang="en-US" sz="1400" dirty="0">
                <a:latin typeface="Times New Roman" panose="02020603050405020304" pitchFamily="18" charset="0"/>
                <a:cs typeface="Times New Roman" panose="02020603050405020304" pitchFamily="18" charset="0"/>
              </a:rPr>
              <a:t>” , </a:t>
            </a:r>
            <a:r>
              <a:rPr lang="en-US" sz="1400" dirty="0" err="1">
                <a:latin typeface="Times New Roman" panose="02020603050405020304" pitchFamily="18" charset="0"/>
                <a:cs typeface="Times New Roman" panose="02020603050405020304" pitchFamily="18" charset="0"/>
              </a:rPr>
              <a:t>Brașov</a:t>
            </a:r>
            <a:r>
              <a:rPr lang="en-US" sz="1400" dirty="0">
                <a:latin typeface="Times New Roman" panose="02020603050405020304" pitchFamily="18" charset="0"/>
                <a:cs typeface="Times New Roman" panose="02020603050405020304" pitchFamily="18" charset="0"/>
              </a:rPr>
              <a:t>, 2017</a:t>
            </a:r>
          </a:p>
          <a:p>
            <a:pPr lvl="0"/>
            <a:r>
              <a:rPr lang="en-US" sz="1400" dirty="0">
                <a:latin typeface="Times New Roman" panose="02020603050405020304" pitchFamily="18" charset="0"/>
                <a:cs typeface="Times New Roman" panose="02020603050405020304" pitchFamily="18" charset="0"/>
              </a:rPr>
              <a:t>3. </a:t>
            </a:r>
            <a:r>
              <a:rPr lang="en-US" sz="1400" dirty="0" err="1">
                <a:latin typeface="Times New Roman" panose="02020603050405020304" pitchFamily="18" charset="0"/>
                <a:cs typeface="Times New Roman" panose="02020603050405020304" pitchFamily="18" charset="0"/>
              </a:rPr>
              <a:t>Gesturi</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vorbe</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și</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minciuni</a:t>
            </a:r>
            <a:r>
              <a:rPr lang="en-US" sz="1400" dirty="0">
                <a:latin typeface="Times New Roman" panose="02020603050405020304" pitchFamily="18" charset="0"/>
                <a:cs typeface="Times New Roman" panose="02020603050405020304" pitchFamily="18" charset="0"/>
              </a:rPr>
              <a:t> – </a:t>
            </a:r>
            <a:r>
              <a:rPr lang="en-US" sz="1400" dirty="0" err="1">
                <a:latin typeface="Times New Roman" panose="02020603050405020304" pitchFamily="18" charset="0"/>
                <a:cs typeface="Times New Roman" panose="02020603050405020304" pitchFamily="18" charset="0"/>
              </a:rPr>
              <a:t>Aurel</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Codoban</a:t>
            </a:r>
            <a:r>
              <a:rPr lang="en-US" sz="1400" dirty="0">
                <a:latin typeface="Times New Roman" panose="02020603050405020304" pitchFamily="18" charset="0"/>
                <a:cs typeface="Times New Roman" panose="02020603050405020304" pitchFamily="18" charset="0"/>
              </a:rPr>
              <a:t> – Ed. EIKON, </a:t>
            </a:r>
            <a:r>
              <a:rPr lang="en-US" sz="1400" dirty="0" err="1">
                <a:latin typeface="Times New Roman" panose="02020603050405020304" pitchFamily="18" charset="0"/>
                <a:cs typeface="Times New Roman" panose="02020603050405020304" pitchFamily="18" charset="0"/>
              </a:rPr>
              <a:t>Cluj</a:t>
            </a:r>
            <a:r>
              <a:rPr lang="en-US" sz="1400" dirty="0">
                <a:latin typeface="Times New Roman" panose="02020603050405020304" pitchFamily="18" charset="0"/>
                <a:cs typeface="Times New Roman" panose="02020603050405020304" pitchFamily="18" charset="0"/>
              </a:rPr>
              <a:t> – </a:t>
            </a:r>
            <a:r>
              <a:rPr lang="en-US" sz="1400" dirty="0" err="1">
                <a:latin typeface="Times New Roman" panose="02020603050405020304" pitchFamily="18" charset="0"/>
                <a:cs typeface="Times New Roman" panose="02020603050405020304" pitchFamily="18" charset="0"/>
              </a:rPr>
              <a:t>Napoca</a:t>
            </a:r>
            <a:r>
              <a:rPr lang="en-US" sz="1400" dirty="0">
                <a:latin typeface="Times New Roman" panose="02020603050405020304" pitchFamily="18" charset="0"/>
                <a:cs typeface="Times New Roman" panose="02020603050405020304" pitchFamily="18" charset="0"/>
              </a:rPr>
              <a:t>, 2014</a:t>
            </a:r>
          </a:p>
          <a:p>
            <a:pPr lvl="0"/>
            <a:r>
              <a:rPr lang="en-US" sz="1400" dirty="0">
                <a:latin typeface="Times New Roman" panose="02020603050405020304" pitchFamily="18" charset="0"/>
                <a:cs typeface="Times New Roman" panose="02020603050405020304" pitchFamily="18" charset="0"/>
              </a:rPr>
              <a:t>4. </a:t>
            </a:r>
            <a:r>
              <a:rPr lang="en-US" sz="1400" dirty="0" err="1">
                <a:latin typeface="Times New Roman" panose="02020603050405020304" pitchFamily="18" charset="0"/>
                <a:cs typeface="Times New Roman" panose="02020603050405020304" pitchFamily="18" charset="0"/>
              </a:rPr>
              <a:t>Profilul</a:t>
            </a:r>
            <a:r>
              <a:rPr lang="en-US" sz="1400" dirty="0">
                <a:latin typeface="Times New Roman" panose="02020603050405020304" pitchFamily="18" charset="0"/>
                <a:cs typeface="Times New Roman" panose="02020603050405020304" pitchFamily="18" charset="0"/>
              </a:rPr>
              <a:t> de </a:t>
            </a:r>
            <a:r>
              <a:rPr lang="en-US" sz="1400" dirty="0" err="1">
                <a:latin typeface="Times New Roman" panose="02020603050405020304" pitchFamily="18" charset="0"/>
                <a:cs typeface="Times New Roman" panose="02020603050405020304" pitchFamily="18" charset="0"/>
              </a:rPr>
              <a:t>formare</a:t>
            </a:r>
            <a:r>
              <a:rPr lang="en-US" sz="1400" dirty="0">
                <a:latin typeface="Times New Roman" panose="02020603050405020304" pitchFamily="18" charset="0"/>
                <a:cs typeface="Times New Roman" panose="02020603050405020304" pitchFamily="18" charset="0"/>
              </a:rPr>
              <a:t> al </a:t>
            </a:r>
            <a:r>
              <a:rPr lang="en-US" sz="1400" dirty="0" err="1">
                <a:latin typeface="Times New Roman" panose="02020603050405020304" pitchFamily="18" charset="0"/>
                <a:cs typeface="Times New Roman" panose="02020603050405020304" pitchFamily="18" charset="0"/>
              </a:rPr>
              <a:t>absolventului</a:t>
            </a:r>
            <a:r>
              <a:rPr lang="en-US" sz="1400" dirty="0">
                <a:latin typeface="Times New Roman" panose="02020603050405020304" pitchFamily="18" charset="0"/>
                <a:cs typeface="Times New Roman" panose="02020603050405020304" pitchFamily="18" charset="0"/>
              </a:rPr>
              <a:t> de </a:t>
            </a:r>
            <a:r>
              <a:rPr lang="en-US" sz="1400" dirty="0" err="1">
                <a:latin typeface="Times New Roman" panose="02020603050405020304" pitchFamily="18" charset="0"/>
                <a:cs typeface="Times New Roman" panose="02020603050405020304" pitchFamily="18" charset="0"/>
              </a:rPr>
              <a:t>clasa</a:t>
            </a:r>
            <a:r>
              <a:rPr lang="en-US" sz="1400" dirty="0">
                <a:latin typeface="Times New Roman" panose="02020603050405020304" pitchFamily="18" charset="0"/>
                <a:cs typeface="Times New Roman" panose="02020603050405020304" pitchFamily="18" charset="0"/>
              </a:rPr>
              <a:t> a </a:t>
            </a:r>
            <a:r>
              <a:rPr lang="en-US" sz="1400">
                <a:latin typeface="Times New Roman" panose="02020603050405020304" pitchFamily="18" charset="0"/>
                <a:cs typeface="Times New Roman" panose="02020603050405020304" pitchFamily="18" charset="0"/>
              </a:rPr>
              <a:t>IV-a </a:t>
            </a:r>
            <a:endParaRPr lang="en-US" sz="1400" dirty="0">
              <a:latin typeface="Times New Roman" panose="02020603050405020304" pitchFamily="18" charset="0"/>
              <a:cs typeface="Times New Roman" panose="02020603050405020304" pitchFamily="18" charset="0"/>
            </a:endParaRPr>
          </a:p>
          <a:p>
            <a:r>
              <a:rPr lang="en-US" sz="1400" dirty="0">
                <a:latin typeface="Times New Roman" panose="02020603050405020304" pitchFamily="18" charset="0"/>
                <a:cs typeface="Times New Roman" panose="02020603050405020304" pitchFamily="18" charset="0"/>
              </a:rPr>
              <a:t>5. </a:t>
            </a:r>
            <a:r>
              <a:rPr lang="en-US" sz="1400" dirty="0" err="1">
                <a:latin typeface="Times New Roman" panose="02020603050405020304" pitchFamily="18" charset="0"/>
                <a:cs typeface="Times New Roman" panose="02020603050405020304" pitchFamily="18" charset="0"/>
              </a:rPr>
              <a:t>Programa</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școlară</a:t>
            </a:r>
            <a:r>
              <a:rPr lang="en-US" sz="1400" dirty="0">
                <a:latin typeface="Times New Roman" panose="02020603050405020304" pitchFamily="18" charset="0"/>
                <a:cs typeface="Times New Roman" panose="02020603050405020304" pitchFamily="18" charset="0"/>
              </a:rPr>
              <a:t> </a:t>
            </a:r>
          </a:p>
        </p:txBody>
      </p:sp>
      <p:sp>
        <p:nvSpPr>
          <p:cNvPr id="6" name="AutoShape 2" descr="What is an Emoji? | Macmillan Dictionary Blo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07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1806" y="4941168"/>
            <a:ext cx="2628337" cy="16683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805281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15169" y="1196752"/>
            <a:ext cx="8136904" cy="792088"/>
          </a:xfrm>
          <a:prstGeom prst="rect">
            <a:avLst/>
          </a:prstGeom>
          <a:ln w="38100">
            <a:solidFill>
              <a:srgbClr val="008000"/>
            </a:solidFill>
          </a:ln>
        </p:spPr>
        <p:style>
          <a:lnRef idx="2">
            <a:schemeClr val="accent6"/>
          </a:lnRef>
          <a:fillRef idx="1">
            <a:schemeClr val="lt1"/>
          </a:fillRef>
          <a:effectRef idx="0">
            <a:schemeClr val="accent6"/>
          </a:effectRef>
          <a:fontRef idx="minor">
            <a:schemeClr val="dk1"/>
          </a:fontRef>
        </p:style>
        <p:txBody>
          <a:bodyPr rtlCol="0" anchor="ctr"/>
          <a:lstStyle/>
          <a:p>
            <a:r>
              <a:rPr lang="ro-RO" sz="1600" b="1" dirty="0">
                <a:latin typeface="Times New Roman" panose="02020603050405020304" pitchFamily="18" charset="0"/>
                <a:cs typeface="Times New Roman" panose="02020603050405020304" pitchFamily="18" charset="0"/>
              </a:rPr>
              <a:t>* Competența generală 2 : </a:t>
            </a:r>
            <a:r>
              <a:rPr lang="ro-RO" sz="1600" dirty="0">
                <a:latin typeface="Times New Roman" panose="02020603050405020304" pitchFamily="18" charset="0"/>
                <a:cs typeface="Times New Roman" panose="02020603050405020304" pitchFamily="18" charset="0"/>
              </a:rPr>
              <a:t>Integrarea achizițiilor specifice dobândite în acțiuni de optimizare a stării de sănătate, a creșterii și dezvoltării fizice  și a capacității motrice proprii. (clasa aIV-a )</a:t>
            </a:r>
            <a:endParaRPr lang="en-US" sz="1600" dirty="0">
              <a:latin typeface="Times New Roman" panose="02020603050405020304" pitchFamily="18" charset="0"/>
              <a:cs typeface="Times New Roman" panose="02020603050405020304" pitchFamily="18" charset="0"/>
            </a:endParaRPr>
          </a:p>
          <a:p>
            <a:r>
              <a:rPr lang="ro-RO" sz="1600" dirty="0">
                <a:latin typeface="Times New Roman" panose="02020603050405020304" pitchFamily="18" charset="0"/>
                <a:cs typeface="Times New Roman" panose="02020603050405020304" pitchFamily="18" charset="0"/>
              </a:rPr>
              <a:t>    Se va pune accent pe dezvoltarea motricității de expresie și comunicare corporală.</a:t>
            </a:r>
            <a:endParaRPr lang="en-US" sz="1600" dirty="0">
              <a:latin typeface="Times New Roman" panose="02020603050405020304" pitchFamily="18" charset="0"/>
              <a:cs typeface="Times New Roman" panose="02020603050405020304" pitchFamily="18" charset="0"/>
            </a:endParaRPr>
          </a:p>
        </p:txBody>
      </p:sp>
      <p:sp>
        <p:nvSpPr>
          <p:cNvPr id="2" name="Subtitle 4"/>
          <p:cNvSpPr txBox="1">
            <a:spLocks/>
          </p:cNvSpPr>
          <p:nvPr/>
        </p:nvSpPr>
        <p:spPr>
          <a:xfrm>
            <a:off x="2547326" y="548680"/>
            <a:ext cx="4616962" cy="50405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lt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lt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lt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lt1"/>
                </a:solidFill>
                <a:latin typeface="+mn-lt"/>
                <a:ea typeface="+mn-ea"/>
                <a:cs typeface="+mn-cs"/>
              </a:defRPr>
            </a:lvl9pPr>
          </a:lstStyle>
          <a:p>
            <a:pPr marL="0" indent="0" algn="ctr">
              <a:buNone/>
            </a:pPr>
            <a:r>
              <a:rPr lang="ro-RO" sz="1800" b="1" dirty="0">
                <a:solidFill>
                  <a:schemeClr val="tx1"/>
                </a:solidFill>
                <a:latin typeface="Segoe Script" panose="020B0504020000000003" pitchFamily="34" charset="0"/>
                <a:cs typeface="Times New Roman" panose="02020603050405020304" pitchFamily="18" charset="0"/>
              </a:rPr>
              <a:t>Notă de prezentare / Argument </a:t>
            </a:r>
            <a:endParaRPr lang="en-US" sz="1800" dirty="0">
              <a:solidFill>
                <a:schemeClr val="tx1"/>
              </a:solidFill>
              <a:latin typeface="Segoe Script" panose="020B0504020000000003" pitchFamily="34" charset="0"/>
              <a:cs typeface="Times New Roman" panose="02020603050405020304" pitchFamily="18" charset="0"/>
            </a:endParaRPr>
          </a:p>
        </p:txBody>
      </p:sp>
      <p:sp>
        <p:nvSpPr>
          <p:cNvPr id="4" name="Rectangle 3"/>
          <p:cNvSpPr/>
          <p:nvPr/>
        </p:nvSpPr>
        <p:spPr>
          <a:xfrm>
            <a:off x="370974" y="2996952"/>
            <a:ext cx="3528392" cy="1838223"/>
          </a:xfrm>
          <a:prstGeom prst="rect">
            <a:avLst/>
          </a:prstGeom>
          <a:solidFill>
            <a:srgbClr val="CCFF33"/>
          </a:solidFill>
          <a:ln w="38100">
            <a:solidFill>
              <a:schemeClr val="accent3">
                <a:lumMod val="50000"/>
              </a:schemeClr>
            </a:solidFill>
          </a:ln>
        </p:spPr>
        <p:style>
          <a:lnRef idx="2">
            <a:schemeClr val="accent3"/>
          </a:lnRef>
          <a:fillRef idx="1">
            <a:schemeClr val="lt1"/>
          </a:fillRef>
          <a:effectRef idx="0">
            <a:schemeClr val="accent3"/>
          </a:effectRef>
          <a:fontRef idx="minor">
            <a:schemeClr val="dk1"/>
          </a:fontRef>
        </p:style>
        <p:txBody>
          <a:bodyPr rtlCol="0" anchor="ctr"/>
          <a:lstStyle/>
          <a:p>
            <a:r>
              <a:rPr lang="ro-RO" sz="1600" dirty="0">
                <a:latin typeface="Times New Roman" panose="02020603050405020304" pitchFamily="18" charset="0"/>
                <a:cs typeface="Times New Roman" panose="02020603050405020304" pitchFamily="18" charset="0"/>
              </a:rPr>
              <a:t>Acestei discipline opționale îi revine sarcina de a completa influențele pe care ed. fizică le exercită la nivelul personalității copilului aducându-și o contribuție considerabilă la formarea profilului absolventului de clasa a IV –a.</a:t>
            </a:r>
            <a:endParaRPr lang="en-US" sz="1600" dirty="0">
              <a:latin typeface="Times New Roman" panose="02020603050405020304" pitchFamily="18" charset="0"/>
              <a:cs typeface="Times New Roman" panose="02020603050405020304" pitchFamily="18" charset="0"/>
            </a:endParaRPr>
          </a:p>
        </p:txBody>
      </p:sp>
      <p:sp>
        <p:nvSpPr>
          <p:cNvPr id="5" name="Rectangle 4"/>
          <p:cNvSpPr/>
          <p:nvPr/>
        </p:nvSpPr>
        <p:spPr>
          <a:xfrm>
            <a:off x="4463988" y="2348880"/>
            <a:ext cx="4320480" cy="3463958"/>
          </a:xfrm>
          <a:prstGeom prst="rect">
            <a:avLst/>
          </a:prstGeom>
          <a:solidFill>
            <a:srgbClr val="CCFF66"/>
          </a:solidFill>
          <a:ln w="28575">
            <a:solidFill>
              <a:schemeClr val="accent3">
                <a:lumMod val="50000"/>
              </a:schemeClr>
            </a:solidFill>
          </a:ln>
        </p:spPr>
        <p:style>
          <a:lnRef idx="2">
            <a:schemeClr val="accent4"/>
          </a:lnRef>
          <a:fillRef idx="1">
            <a:schemeClr val="lt1"/>
          </a:fillRef>
          <a:effectRef idx="0">
            <a:schemeClr val="accent4"/>
          </a:effectRef>
          <a:fontRef idx="minor">
            <a:schemeClr val="dk1"/>
          </a:fontRef>
        </p:style>
        <p:txBody>
          <a:bodyPr rtlCol="0" anchor="ctr"/>
          <a:lstStyle/>
          <a:p>
            <a:r>
              <a:rPr lang="en-US" sz="1600" dirty="0">
                <a:latin typeface="Times New Roman" panose="02020603050405020304" pitchFamily="18" charset="0"/>
                <a:cs typeface="Times New Roman" panose="02020603050405020304" pitchFamily="18" charset="0"/>
              </a:rPr>
              <a:t>     </a:t>
            </a:r>
            <a:r>
              <a:rPr lang="ro-RO" sz="1600" dirty="0">
                <a:latin typeface="Times New Roman" panose="02020603050405020304" pitchFamily="18" charset="0"/>
                <a:cs typeface="Times New Roman" panose="02020603050405020304" pitchFamily="18" charset="0"/>
              </a:rPr>
              <a:t>Domeniul expresiei și comunicare prin mișcare reprezintă un aspect de modernitate în afirmarea personalității copiluluin într-o societate care promovează cultura imaginii cu o amploare fără precedent. Extensia comunicării ca fenomen conduce la multiple perspective de reflecție, dintre acestea , expresia și comunicarea prin limbaj corporal fiind una dintre cele mai interesante forme de interacțiune umană. Cei ce înțeleg valoarea multilaterală a educației fizice trebuie să admită necesitatea educării și a aspectelor expresive ale motricității.</a:t>
            </a:r>
            <a:endParaRPr lang="en-US" sz="1600" dirty="0">
              <a:latin typeface="Times New Roman" panose="02020603050405020304" pitchFamily="18" charset="0"/>
              <a:cs typeface="Times New Roman" panose="02020603050405020304" pitchFamily="18" charset="0"/>
            </a:endParaRPr>
          </a:p>
        </p:txBody>
      </p:sp>
      <p:sp>
        <p:nvSpPr>
          <p:cNvPr id="7" name="Right Arrow 6"/>
          <p:cNvSpPr/>
          <p:nvPr/>
        </p:nvSpPr>
        <p:spPr>
          <a:xfrm>
            <a:off x="3918999" y="3555795"/>
            <a:ext cx="564622" cy="720536"/>
          </a:xfrm>
          <a:prstGeom prst="rightArrow">
            <a:avLst/>
          </a:prstGeom>
          <a:solidFill>
            <a:srgbClr val="FFFF00"/>
          </a:solidFill>
          <a:ln w="38100"/>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02928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756438" y="1554177"/>
            <a:ext cx="3920018" cy="2162856"/>
          </a:xfrm>
          <a:prstGeom prst="rect">
            <a:avLst/>
          </a:prstGeom>
          <a:ln w="38100">
            <a:solidFill>
              <a:srgbClr val="FFC000"/>
            </a:solidFill>
          </a:ln>
        </p:spPr>
        <p:style>
          <a:lnRef idx="2">
            <a:schemeClr val="accent4"/>
          </a:lnRef>
          <a:fillRef idx="1">
            <a:schemeClr val="lt1"/>
          </a:fillRef>
          <a:effectRef idx="0">
            <a:schemeClr val="accent4"/>
          </a:effectRef>
          <a:fontRef idx="minor">
            <a:schemeClr val="dk1"/>
          </a:fontRef>
        </p:style>
        <p:txBody>
          <a:bodyPr rtlCol="0" anchor="ctr"/>
          <a:lstStyle/>
          <a:p>
            <a:r>
              <a:rPr lang="en-US" sz="1600" dirty="0">
                <a:latin typeface="Times New Roman" panose="02020603050405020304" pitchFamily="18" charset="0"/>
                <a:cs typeface="Times New Roman" panose="02020603050405020304" pitchFamily="18" charset="0"/>
              </a:rPr>
              <a:t>   </a:t>
            </a:r>
            <a:r>
              <a:rPr lang="ro-RO" sz="1600" dirty="0">
                <a:latin typeface="Times New Roman" panose="02020603050405020304" pitchFamily="18" charset="0"/>
                <a:cs typeface="Times New Roman" panose="02020603050405020304" pitchFamily="18" charset="0"/>
              </a:rPr>
              <a:t>Conținutul lor variat lasă câmp liber sensibilității și fanteziei proprii fiecărui copil, ajutându-l să se manifeste așa cum este, asigurând un echilibru între sensibilitate, rațiune și comportamentul motor. Copilul lăsat să se exprime liber prin intermediul corpului exprimă la fel sau poate mai mult decât o face prin cuvânt. </a:t>
            </a:r>
            <a:endParaRPr lang="en-US" sz="1600" dirty="0">
              <a:latin typeface="Times New Roman" panose="02020603050405020304" pitchFamily="18" charset="0"/>
              <a:cs typeface="Times New Roman" panose="02020603050405020304" pitchFamily="18" charset="0"/>
            </a:endParaRPr>
          </a:p>
        </p:txBody>
      </p:sp>
      <p:sp>
        <p:nvSpPr>
          <p:cNvPr id="2" name="Subtitle 2"/>
          <p:cNvSpPr txBox="1">
            <a:spLocks/>
          </p:cNvSpPr>
          <p:nvPr/>
        </p:nvSpPr>
        <p:spPr>
          <a:xfrm>
            <a:off x="4481080" y="3861048"/>
            <a:ext cx="4052790" cy="2376264"/>
          </a:xfrm>
          <a:prstGeom prst="rect">
            <a:avLst/>
          </a:prstGeom>
          <a:ln w="38100">
            <a:solidFill>
              <a:srgbClr val="00B050"/>
            </a:solidFill>
          </a:ln>
        </p:spPr>
        <p:style>
          <a:lnRef idx="2">
            <a:schemeClr val="accent4"/>
          </a:lnRef>
          <a:fillRef idx="1">
            <a:schemeClr val="lt1"/>
          </a:fillRef>
          <a:effectRef idx="0">
            <a:schemeClr val="accent4"/>
          </a:effectRef>
          <a:fontRef idx="minor">
            <a:schemeClr val="dk1"/>
          </a:fontRef>
        </p:style>
        <p:txBody>
          <a:bodyPr>
            <a:normAutofit fontScale="25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ro-RO" sz="5600" dirty="0">
                <a:latin typeface="Times New Roman" panose="02020603050405020304" pitchFamily="18" charset="0"/>
                <a:cs typeface="Times New Roman" panose="02020603050405020304" pitchFamily="18" charset="0"/>
              </a:rPr>
              <a:t> </a:t>
            </a:r>
            <a:r>
              <a:rPr lang="en-US" sz="5600" dirty="0">
                <a:latin typeface="Times New Roman" panose="02020603050405020304" pitchFamily="18" charset="0"/>
                <a:cs typeface="Times New Roman" panose="02020603050405020304" pitchFamily="18" charset="0"/>
              </a:rPr>
              <a:t>     </a:t>
            </a:r>
            <a:r>
              <a:rPr lang="ro-RO" sz="6400" dirty="0">
                <a:latin typeface="Times New Roman" panose="02020603050405020304" pitchFamily="18" charset="0"/>
                <a:cs typeface="Times New Roman" panose="02020603050405020304" pitchFamily="18" charset="0"/>
              </a:rPr>
              <a:t>Impactul acestor lecții asupra activității școlare, aspra vieții clasei, asupra</a:t>
            </a:r>
            <a:r>
              <a:rPr lang="en-US" sz="6400" dirty="0">
                <a:latin typeface="Times New Roman" panose="02020603050405020304" pitchFamily="18" charset="0"/>
                <a:cs typeface="Times New Roman" panose="02020603050405020304" pitchFamily="18" charset="0"/>
              </a:rPr>
              <a:t> </a:t>
            </a:r>
            <a:r>
              <a:rPr lang="ro-RO" sz="6400" dirty="0">
                <a:latin typeface="Times New Roman" panose="02020603050405020304" pitchFamily="18" charset="0"/>
                <a:cs typeface="Times New Roman" panose="02020603050405020304" pitchFamily="18" charset="0"/>
              </a:rPr>
              <a:t>comportamentului expresiv al copiilor în afara clasei are efecte incontestabile. Atitudinea, gesturile, mimica, deplasările, ritmul său, ne vor permite să-l cunoaștem și să-l înțelegem mai bine decât prin cuvinte rostite, orientându-ne în abordarea pregătirii și a educației.</a:t>
            </a:r>
            <a:endParaRPr lang="en-US" sz="6400" dirty="0">
              <a:latin typeface="Times New Roman" panose="02020603050405020304" pitchFamily="18" charset="0"/>
              <a:cs typeface="Times New Roman" panose="02020603050405020304" pitchFamily="18" charset="0"/>
            </a:endParaRPr>
          </a:p>
          <a:p>
            <a:pPr marL="0" indent="0">
              <a:buNone/>
            </a:pPr>
            <a:r>
              <a:rPr lang="en-US" sz="6400" dirty="0">
                <a:latin typeface="Times New Roman" panose="02020603050405020304" pitchFamily="18" charset="0"/>
                <a:cs typeface="Times New Roman" panose="02020603050405020304" pitchFamily="18" charset="0"/>
              </a:rPr>
              <a:t>    </a:t>
            </a:r>
            <a:r>
              <a:rPr lang="ro-RO" sz="6400" dirty="0">
                <a:latin typeface="Times New Roman" panose="02020603050405020304" pitchFamily="18" charset="0"/>
                <a:cs typeface="Times New Roman" panose="02020603050405020304" pitchFamily="18" charset="0"/>
              </a:rPr>
              <a:t>În acest tip de joc copilul trăiește, simte, își descoperă și utilizează corpul ca pe un mijloc simbolic în relația cu ceilalți.</a:t>
            </a:r>
            <a:endParaRPr lang="en-US" sz="6400" dirty="0">
              <a:latin typeface="Times New Roman" panose="02020603050405020304" pitchFamily="18" charset="0"/>
              <a:cs typeface="Times New Roman" panose="02020603050405020304" pitchFamily="18" charset="0"/>
            </a:endParaRPr>
          </a:p>
          <a:p>
            <a:endParaRPr lang="en-US" dirty="0"/>
          </a:p>
        </p:txBody>
      </p:sp>
      <p:sp>
        <p:nvSpPr>
          <p:cNvPr id="6" name="Rectangle 5"/>
          <p:cNvSpPr/>
          <p:nvPr/>
        </p:nvSpPr>
        <p:spPr>
          <a:xfrm rot="21079924">
            <a:off x="953364" y="4619872"/>
            <a:ext cx="3411930" cy="1368151"/>
          </a:xfrm>
          <a:prstGeom prst="rect">
            <a:avLst/>
          </a:prstGeom>
          <a:solidFill>
            <a:srgbClr val="FFFF66"/>
          </a:solidFill>
          <a:ln w="38100">
            <a:solidFill>
              <a:srgbClr val="00B050"/>
            </a:solidFill>
          </a:ln>
        </p:spPr>
        <p:style>
          <a:lnRef idx="2">
            <a:schemeClr val="accent4"/>
          </a:lnRef>
          <a:fillRef idx="1">
            <a:schemeClr val="lt1"/>
          </a:fillRef>
          <a:effectRef idx="0">
            <a:schemeClr val="accent4"/>
          </a:effectRef>
          <a:fontRef idx="minor">
            <a:schemeClr val="dk1"/>
          </a:fontRef>
        </p:style>
        <p:txBody>
          <a:bodyPr rtlCol="0" anchor="ctr"/>
          <a:lstStyle/>
          <a:p>
            <a:r>
              <a:rPr lang="ro-RO" sz="1600" b="1" dirty="0">
                <a:latin typeface="Times New Roman" panose="02020603050405020304" pitchFamily="18" charset="0"/>
                <a:cs typeface="Times New Roman" panose="02020603050405020304" pitchFamily="18" charset="0"/>
              </a:rPr>
              <a:t>Activitățile fizice de expresie </a:t>
            </a:r>
            <a:r>
              <a:rPr lang="ro-RO" sz="1600" dirty="0">
                <a:latin typeface="Times New Roman" panose="02020603050405020304" pitchFamily="18" charset="0"/>
                <a:cs typeface="Times New Roman" panose="02020603050405020304" pitchFamily="18" charset="0"/>
              </a:rPr>
              <a:t>reprezintă ansamblul tehnicilor corporale educative care favorizează exprimarea sentimentelor elevului prin intermediul expresiilor corporale</a:t>
            </a:r>
            <a:r>
              <a:rPr lang="en-US" sz="1600" dirty="0">
                <a:latin typeface="Times New Roman" panose="02020603050405020304" pitchFamily="18" charset="0"/>
                <a:cs typeface="Times New Roman" panose="02020603050405020304" pitchFamily="18" charset="0"/>
              </a:rPr>
              <a:t>.</a:t>
            </a:r>
          </a:p>
        </p:txBody>
      </p:sp>
      <p:sp>
        <p:nvSpPr>
          <p:cNvPr id="9" name="Right Arrow Callout 8"/>
          <p:cNvSpPr/>
          <p:nvPr/>
        </p:nvSpPr>
        <p:spPr>
          <a:xfrm>
            <a:off x="479369" y="1554176"/>
            <a:ext cx="4359923" cy="2684959"/>
          </a:xfrm>
          <a:prstGeom prst="rightArrowCallout">
            <a:avLst>
              <a:gd name="adj1" fmla="val 14305"/>
              <a:gd name="adj2" fmla="val 16771"/>
              <a:gd name="adj3" fmla="val 15125"/>
              <a:gd name="adj4" fmla="val 88434"/>
            </a:avLst>
          </a:prstGeom>
          <a:solidFill>
            <a:srgbClr val="CCFF66"/>
          </a:solid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o-RO" sz="1600" dirty="0">
                <a:solidFill>
                  <a:schemeClr val="tx1"/>
                </a:solidFill>
                <a:latin typeface="Times New Roman" panose="02020603050405020304" pitchFamily="18" charset="0"/>
                <a:cs typeface="Times New Roman" panose="02020603050405020304" pitchFamily="18" charset="0"/>
              </a:rPr>
              <a:t>Putem dezvolta acest lucru prin prisma celor două componente ale sale:</a:t>
            </a:r>
            <a:endParaRPr lang="en-US" sz="1600" dirty="0">
              <a:solidFill>
                <a:schemeClr val="tx1"/>
              </a:solidFill>
              <a:latin typeface="Times New Roman" panose="02020603050405020304" pitchFamily="18" charset="0"/>
              <a:cs typeface="Times New Roman" panose="02020603050405020304" pitchFamily="18" charset="0"/>
            </a:endParaRPr>
          </a:p>
          <a:p>
            <a:r>
              <a:rPr lang="en-US" sz="1600" dirty="0">
                <a:solidFill>
                  <a:schemeClr val="tx1"/>
                </a:solidFill>
                <a:latin typeface="Times New Roman" panose="02020603050405020304" pitchFamily="18" charset="0"/>
                <a:cs typeface="Times New Roman" panose="02020603050405020304" pitchFamily="18" charset="0"/>
              </a:rPr>
              <a:t>- </a:t>
            </a:r>
            <a:r>
              <a:rPr lang="ro-RO" sz="1600" dirty="0">
                <a:solidFill>
                  <a:schemeClr val="tx1"/>
                </a:solidFill>
                <a:latin typeface="Times New Roman" panose="02020603050405020304" pitchFamily="18" charset="0"/>
                <a:cs typeface="Times New Roman" panose="02020603050405020304" pitchFamily="18" charset="0"/>
              </a:rPr>
              <a:t>Componenta psihică (factorul intern)</a:t>
            </a:r>
            <a:endParaRPr lang="en-US" sz="1600" dirty="0">
              <a:solidFill>
                <a:schemeClr val="tx1"/>
              </a:solidFill>
              <a:latin typeface="Times New Roman" panose="02020603050405020304" pitchFamily="18" charset="0"/>
              <a:cs typeface="Times New Roman" panose="02020603050405020304" pitchFamily="18" charset="0"/>
            </a:endParaRPr>
          </a:p>
          <a:p>
            <a:r>
              <a:rPr lang="en-US" sz="1600" dirty="0">
                <a:solidFill>
                  <a:schemeClr val="tx1"/>
                </a:solidFill>
                <a:latin typeface="Times New Roman" panose="02020603050405020304" pitchFamily="18" charset="0"/>
                <a:cs typeface="Times New Roman" panose="02020603050405020304" pitchFamily="18" charset="0"/>
              </a:rPr>
              <a:t>- </a:t>
            </a:r>
            <a:r>
              <a:rPr lang="ro-RO" sz="1600" dirty="0">
                <a:solidFill>
                  <a:schemeClr val="tx1"/>
                </a:solidFill>
                <a:latin typeface="Times New Roman" panose="02020603050405020304" pitchFamily="18" charset="0"/>
                <a:cs typeface="Times New Roman" panose="02020603050405020304" pitchFamily="18" charset="0"/>
              </a:rPr>
              <a:t>Componenta fizică ( factor extern vizibil)</a:t>
            </a:r>
            <a:endParaRPr lang="en-US" sz="1600" dirty="0">
              <a:solidFill>
                <a:schemeClr val="tx1"/>
              </a:solidFill>
              <a:latin typeface="Times New Roman" panose="02020603050405020304" pitchFamily="18" charset="0"/>
              <a:cs typeface="Times New Roman" panose="02020603050405020304" pitchFamily="18" charset="0"/>
            </a:endParaRPr>
          </a:p>
          <a:p>
            <a:r>
              <a:rPr lang="en-US" sz="1600" dirty="0">
                <a:solidFill>
                  <a:schemeClr val="tx1"/>
                </a:solidFill>
                <a:latin typeface="Times New Roman" panose="02020603050405020304" pitchFamily="18" charset="0"/>
                <a:cs typeface="Times New Roman" panose="02020603050405020304" pitchFamily="18" charset="0"/>
              </a:rPr>
              <a:t>    </a:t>
            </a:r>
            <a:r>
              <a:rPr lang="ro-RO" sz="1600" dirty="0">
                <a:solidFill>
                  <a:schemeClr val="tx1"/>
                </a:solidFill>
                <a:latin typeface="Times New Roman" panose="02020603050405020304" pitchFamily="18" charset="0"/>
                <a:cs typeface="Times New Roman" panose="02020603050405020304" pitchFamily="18" charset="0"/>
              </a:rPr>
              <a:t> În acest context este necesară pregătirea corporală de expresie ce vizează ținuta și execuția expresivă, gestul, mimica, mersul sau orice tip de acțiune ce prezintă o semnificație, în vederea formării unui bagaj de deprinderi și priceperi specifice</a:t>
            </a:r>
            <a:endParaRPr lang="en-US" sz="1600" dirty="0">
              <a:solidFill>
                <a:schemeClr val="tx1"/>
              </a:solidFill>
            </a:endParaRPr>
          </a:p>
        </p:txBody>
      </p:sp>
      <p:sp>
        <p:nvSpPr>
          <p:cNvPr id="5" name="Down Arrow Callout 4"/>
          <p:cNvSpPr/>
          <p:nvPr/>
        </p:nvSpPr>
        <p:spPr>
          <a:xfrm>
            <a:off x="466768" y="337113"/>
            <a:ext cx="8067101" cy="1512168"/>
          </a:xfrm>
          <a:prstGeom prst="downArrowCallout">
            <a:avLst/>
          </a:prstGeom>
          <a:ln w="381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r>
              <a:rPr lang="en-US" sz="1600" dirty="0">
                <a:latin typeface="Times New Roman" panose="02020603050405020304" pitchFamily="18" charset="0"/>
                <a:cs typeface="Times New Roman" panose="02020603050405020304" pitchFamily="18" charset="0"/>
              </a:rPr>
              <a:t>    </a:t>
            </a:r>
            <a:r>
              <a:rPr lang="ro-RO" sz="1600" dirty="0">
                <a:latin typeface="Times New Roman" panose="02020603050405020304" pitchFamily="18" charset="0"/>
                <a:cs typeface="Times New Roman" panose="02020603050405020304" pitchFamily="18" charset="0"/>
              </a:rPr>
              <a:t>Trebuie să-i încurajăm pe copii să devină conștienți de natura și de lumea lor socială, pentru a privi propriile experiențe cu o viziune liberă, iar prin îndrumare și experimentare să descopere modul cel  mai indicat pentru expresie și comunicare.</a:t>
            </a:r>
            <a:endParaRPr 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13265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7247" y="3861048"/>
            <a:ext cx="7956107" cy="2240786"/>
          </a:xfrm>
          <a:prstGeom prst="rect">
            <a:avLst/>
          </a:prstGeom>
          <a:ln w="38100">
            <a:solidFill>
              <a:srgbClr val="0070C0"/>
            </a:solidFill>
          </a:ln>
        </p:spPr>
        <p:style>
          <a:lnRef idx="2">
            <a:schemeClr val="accent2"/>
          </a:lnRef>
          <a:fillRef idx="1">
            <a:schemeClr val="lt1"/>
          </a:fillRef>
          <a:effectRef idx="0">
            <a:schemeClr val="accent2"/>
          </a:effectRef>
          <a:fontRef idx="minor">
            <a:schemeClr val="dk1"/>
          </a:fontRef>
        </p:style>
        <p:txBody>
          <a:bodyPr rtlCol="0" anchor="ctr"/>
          <a:lstStyle/>
          <a:p>
            <a:r>
              <a:rPr lang="en-US" sz="1600" dirty="0">
                <a:latin typeface="Times New Roman" panose="02020603050405020304" pitchFamily="18" charset="0"/>
                <a:cs typeface="Times New Roman" panose="02020603050405020304" pitchFamily="18" charset="0"/>
              </a:rPr>
              <a:t>  - </a:t>
            </a:r>
            <a:r>
              <a:rPr lang="ro-RO" sz="1600" dirty="0">
                <a:latin typeface="Times New Roman" panose="02020603050405020304" pitchFamily="18" charset="0"/>
                <a:cs typeface="Times New Roman" panose="02020603050405020304" pitchFamily="18" charset="0"/>
              </a:rPr>
              <a:t>efectuarea unor mișcări naturale adaptate (deplasări variate, mersul, pașii), improvizând (</a:t>
            </a:r>
            <a:r>
              <a:rPr lang="ro-RO" sz="1600" b="1" dirty="0">
                <a:latin typeface="Times New Roman" panose="02020603050405020304" pitchFamily="18" charset="0"/>
                <a:cs typeface="Times New Roman" panose="02020603050405020304" pitchFamily="18" charset="0"/>
              </a:rPr>
              <a:t>improvizația</a:t>
            </a:r>
            <a:r>
              <a:rPr lang="ro-RO" sz="1600" dirty="0">
                <a:latin typeface="Times New Roman" panose="02020603050405020304" pitchFamily="18" charset="0"/>
                <a:cs typeface="Times New Roman" panose="02020603050405020304" pitchFamily="18" charset="0"/>
              </a:rPr>
              <a:t>) pornind de la o idee sau mișcarea poate genera o idee;</a:t>
            </a:r>
            <a:endParaRPr lang="en-US" sz="1600" dirty="0">
              <a:latin typeface="Times New Roman" panose="02020603050405020304" pitchFamily="18" charset="0"/>
              <a:cs typeface="Times New Roman" panose="02020603050405020304" pitchFamily="18" charset="0"/>
            </a:endParaRPr>
          </a:p>
          <a:p>
            <a:r>
              <a:rPr lang="ro-RO" sz="1600" dirty="0">
                <a:latin typeface="Times New Roman" panose="02020603050405020304" pitchFamily="18" charset="0"/>
                <a:cs typeface="Times New Roman" panose="02020603050405020304" pitchFamily="18" charset="0"/>
              </a:rPr>
              <a:t>- realizarea comunicării (</a:t>
            </a:r>
            <a:r>
              <a:rPr lang="ro-RO" sz="1600" b="1" dirty="0">
                <a:latin typeface="Times New Roman" panose="02020603050405020304" pitchFamily="18" charset="0"/>
                <a:cs typeface="Times New Roman" panose="02020603050405020304" pitchFamily="18" charset="0"/>
              </a:rPr>
              <a:t>comunicarea</a:t>
            </a:r>
            <a:r>
              <a:rPr lang="ro-RO" sz="1600" dirty="0">
                <a:latin typeface="Times New Roman" panose="02020603050405020304" pitchFamily="18" charset="0"/>
                <a:cs typeface="Times New Roman" panose="02020603050405020304" pitchFamily="18" charset="0"/>
              </a:rPr>
              <a:t>) prin schimburi de priviri, gesturi, voce;</a:t>
            </a:r>
            <a:endParaRPr lang="en-US" sz="1600" dirty="0">
              <a:latin typeface="Times New Roman" panose="02020603050405020304" pitchFamily="18" charset="0"/>
              <a:cs typeface="Times New Roman" panose="02020603050405020304" pitchFamily="18" charset="0"/>
            </a:endParaRPr>
          </a:p>
          <a:p>
            <a:r>
              <a:rPr lang="ro-RO" sz="1600" dirty="0">
                <a:latin typeface="Times New Roman" panose="02020603050405020304" pitchFamily="18" charset="0"/>
                <a:cs typeface="Times New Roman" panose="02020603050405020304" pitchFamily="18" charset="0"/>
              </a:rPr>
              <a:t>- imitarea (</a:t>
            </a:r>
            <a:r>
              <a:rPr lang="ro-RO" sz="1600" b="1" dirty="0">
                <a:latin typeface="Times New Roman" panose="02020603050405020304" pitchFamily="18" charset="0"/>
                <a:cs typeface="Times New Roman" panose="02020603050405020304" pitchFamily="18" charset="0"/>
              </a:rPr>
              <a:t>imitație</a:t>
            </a:r>
            <a:r>
              <a:rPr lang="ro-RO" sz="1600" dirty="0">
                <a:latin typeface="Times New Roman" panose="02020603050405020304" pitchFamily="18" charset="0"/>
                <a:cs typeface="Times New Roman" panose="02020603050405020304" pitchFamily="18" charset="0"/>
              </a:rPr>
              <a:t>) și reproducerea informațiilor venite de la profesor sau parteneri;</a:t>
            </a:r>
            <a:endParaRPr lang="en-US" sz="1600" dirty="0">
              <a:latin typeface="Times New Roman" panose="02020603050405020304" pitchFamily="18" charset="0"/>
              <a:cs typeface="Times New Roman" panose="02020603050405020304" pitchFamily="18" charset="0"/>
            </a:endParaRPr>
          </a:p>
          <a:p>
            <a:r>
              <a:rPr lang="ro-RO" sz="1600" dirty="0">
                <a:latin typeface="Times New Roman" panose="02020603050405020304" pitchFamily="18" charset="0"/>
                <a:cs typeface="Times New Roman" panose="02020603050405020304" pitchFamily="18" charset="0"/>
              </a:rPr>
              <a:t>- efectuarea de exerciții fizice care solicită </a:t>
            </a:r>
            <a:r>
              <a:rPr lang="ro-RO" sz="1600" b="1" dirty="0">
                <a:latin typeface="Times New Roman" panose="02020603050405020304" pitchFamily="18" charset="0"/>
                <a:cs typeface="Times New Roman" panose="02020603050405020304" pitchFamily="18" charset="0"/>
              </a:rPr>
              <a:t>imaginația</a:t>
            </a:r>
            <a:r>
              <a:rPr lang="ro-RO" sz="1600" dirty="0">
                <a:latin typeface="Times New Roman" panose="02020603050405020304" pitchFamily="18" charset="0"/>
                <a:cs typeface="Times New Roman" panose="02020603050405020304" pitchFamily="18" charset="0"/>
              </a:rPr>
              <a:t>  în selecționarea mișcărilor și în interpretarea personală;</a:t>
            </a:r>
            <a:endParaRPr lang="en-US" sz="1600" dirty="0">
              <a:latin typeface="Times New Roman" panose="02020603050405020304" pitchFamily="18" charset="0"/>
              <a:cs typeface="Times New Roman" panose="02020603050405020304" pitchFamily="18" charset="0"/>
            </a:endParaRPr>
          </a:p>
          <a:p>
            <a:r>
              <a:rPr lang="ro-RO" sz="1600" dirty="0">
                <a:latin typeface="Times New Roman" panose="02020603050405020304" pitchFamily="18" charset="0"/>
                <a:cs typeface="Times New Roman" panose="02020603050405020304" pitchFamily="18" charset="0"/>
              </a:rPr>
              <a:t>- efectuarea de exerciții fizice care urmăresc dezvoltarea </a:t>
            </a:r>
            <a:r>
              <a:rPr lang="ro-RO" sz="1600" b="1" dirty="0">
                <a:latin typeface="Times New Roman" panose="02020603050405020304" pitchFamily="18" charset="0"/>
                <a:cs typeface="Times New Roman" panose="02020603050405020304" pitchFamily="18" charset="0"/>
              </a:rPr>
              <a:t>capacității de execuție solicitat</a:t>
            </a:r>
            <a:r>
              <a:rPr lang="ro-RO" sz="1600" dirty="0">
                <a:latin typeface="Times New Roman" panose="02020603050405020304" pitchFamily="18" charset="0"/>
                <a:cs typeface="Times New Roman" panose="02020603050405020304" pitchFamily="18" charset="0"/>
              </a:rPr>
              <a:t>e în motricitatea de expresie și comunicare corporală (viteză, rezistență, suplețe, coordonare intersegmentară, orientare spațio-temporală)</a:t>
            </a:r>
            <a:r>
              <a:rPr lang="en-US" sz="1600" dirty="0">
                <a:latin typeface="Times New Roman" panose="02020603050405020304" pitchFamily="18" charset="0"/>
                <a:cs typeface="Times New Roman" panose="02020603050405020304" pitchFamily="18" charset="0"/>
              </a:rPr>
              <a:t>.</a:t>
            </a:r>
          </a:p>
        </p:txBody>
      </p:sp>
      <p:sp>
        <p:nvSpPr>
          <p:cNvPr id="6" name="Oval 5"/>
          <p:cNvSpPr/>
          <p:nvPr/>
        </p:nvSpPr>
        <p:spPr>
          <a:xfrm rot="20959674">
            <a:off x="709867" y="783431"/>
            <a:ext cx="3432482" cy="1279849"/>
          </a:xfrm>
          <a:prstGeom prst="ellipse">
            <a:avLst/>
          </a:prstGeom>
          <a:noFill/>
          <a:ln w="381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ro-RO" sz="2400" b="1" dirty="0">
                <a:latin typeface="Segoe Script" panose="020B0504020000000003" pitchFamily="34" charset="0"/>
              </a:rPr>
              <a:t>Competențe specifice </a:t>
            </a:r>
            <a:endParaRPr lang="en-US" sz="2400" dirty="0">
              <a:latin typeface="Segoe Script" panose="020B0504020000000003" pitchFamily="34" charset="0"/>
            </a:endParaRPr>
          </a:p>
        </p:txBody>
      </p:sp>
      <p:sp>
        <p:nvSpPr>
          <p:cNvPr id="3" name="Down Arrow Callout 2"/>
          <p:cNvSpPr/>
          <p:nvPr/>
        </p:nvSpPr>
        <p:spPr>
          <a:xfrm>
            <a:off x="937284" y="2655794"/>
            <a:ext cx="6984776" cy="1224136"/>
          </a:xfrm>
          <a:prstGeom prst="downArrowCallout">
            <a:avLst/>
          </a:prstGeom>
          <a:ln w="381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ro-RO" sz="1600" b="1" dirty="0">
                <a:latin typeface="Segoe Script" panose="020B0504020000000003" pitchFamily="34" charset="0"/>
              </a:rPr>
              <a:t>1.Recunoașterea termenilor specifici motricității de expresie și comunicare corporală</a:t>
            </a:r>
            <a:endParaRPr lang="en-US" sz="1600" b="1" dirty="0">
              <a:latin typeface="Segoe Script" panose="020B0504020000000003" pitchFamily="34" charset="0"/>
            </a:endParaRPr>
          </a:p>
        </p:txBody>
      </p:sp>
      <p:sp>
        <p:nvSpPr>
          <p:cNvPr id="7" name="Curved Up Arrow 6"/>
          <p:cNvSpPr/>
          <p:nvPr/>
        </p:nvSpPr>
        <p:spPr>
          <a:xfrm flipH="1" flipV="1">
            <a:off x="3387244" y="421080"/>
            <a:ext cx="2086544" cy="556918"/>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Oval 7"/>
          <p:cNvSpPr/>
          <p:nvPr/>
        </p:nvSpPr>
        <p:spPr>
          <a:xfrm rot="607610">
            <a:off x="4703248" y="755867"/>
            <a:ext cx="3289613" cy="1284768"/>
          </a:xfrm>
          <a:prstGeom prst="ellipse">
            <a:avLst/>
          </a:prstGeom>
          <a:ln w="38100">
            <a:solidFill>
              <a:srgbClr val="0070C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ro-RO" sz="2400" b="1" dirty="0">
                <a:latin typeface="Segoe Script" panose="020B0504020000000003" pitchFamily="34" charset="0"/>
              </a:rPr>
              <a:t>Activități de învățare </a:t>
            </a:r>
            <a:endParaRPr lang="en-US" sz="2400" dirty="0">
              <a:latin typeface="Segoe Script" panose="020B0504020000000003" pitchFamily="34" charset="0"/>
            </a:endParaRPr>
          </a:p>
        </p:txBody>
      </p:sp>
      <p:sp>
        <p:nvSpPr>
          <p:cNvPr id="2" name="Curved Up Arrow 1"/>
          <p:cNvSpPr/>
          <p:nvPr/>
        </p:nvSpPr>
        <p:spPr>
          <a:xfrm>
            <a:off x="3385556" y="1601271"/>
            <a:ext cx="2088232" cy="580891"/>
          </a:xfrm>
          <a:prstGeom prst="curvedUp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5982029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67544" y="1569941"/>
            <a:ext cx="8352928" cy="4551598"/>
          </a:xfrm>
          <a:prstGeom prst="rect">
            <a:avLst/>
          </a:prstGeom>
          <a:ln w="38100">
            <a:solidFill>
              <a:srgbClr val="0070C0"/>
            </a:solidFill>
          </a:ln>
        </p:spPr>
        <p:style>
          <a:lnRef idx="2">
            <a:schemeClr val="accent2"/>
          </a:lnRef>
          <a:fillRef idx="1">
            <a:schemeClr val="lt1"/>
          </a:fillRef>
          <a:effectRef idx="0">
            <a:schemeClr val="accent2"/>
          </a:effectRef>
          <a:fontRef idx="minor">
            <a:schemeClr val="dk1"/>
          </a:fontRef>
        </p:style>
        <p:txBody>
          <a:bodyPr rtlCol="0" anchor="ctr"/>
          <a:lstStyle/>
          <a:p>
            <a:r>
              <a:rPr lang="en-US" sz="1600" dirty="0">
                <a:latin typeface="Times New Roman" panose="02020603050405020304" pitchFamily="18" charset="0"/>
                <a:cs typeface="Times New Roman" panose="02020603050405020304" pitchFamily="18" charset="0"/>
              </a:rPr>
              <a:t>- </a:t>
            </a:r>
            <a:r>
              <a:rPr lang="ro-RO" sz="1600" dirty="0">
                <a:latin typeface="Times New Roman" panose="02020603050405020304" pitchFamily="18" charset="0"/>
                <a:cs typeface="Times New Roman" panose="02020603050405020304" pitchFamily="18" charset="0"/>
              </a:rPr>
              <a:t>realizarea unor acte motorii traversând </a:t>
            </a:r>
            <a:r>
              <a:rPr lang="ro-RO" sz="1600" b="1" dirty="0">
                <a:latin typeface="Times New Roman" panose="02020603050405020304" pitchFamily="18" charset="0"/>
                <a:cs typeface="Times New Roman" panose="02020603050405020304" pitchFamily="18" charset="0"/>
              </a:rPr>
              <a:t>verbe de acțiune </a:t>
            </a:r>
            <a:r>
              <a:rPr lang="ro-RO" sz="1600" dirty="0">
                <a:latin typeface="Times New Roman" panose="02020603050405020304" pitchFamily="18" charset="0"/>
                <a:cs typeface="Times New Roman" panose="02020603050405020304" pitchFamily="18" charset="0"/>
              </a:rPr>
              <a:t>( a merge, a alerga, a arunca, a ataca, a legăna, a ridica, a trage etc.)</a:t>
            </a:r>
            <a:r>
              <a:rPr lang="en-US" sz="1600" dirty="0">
                <a:latin typeface="Times New Roman" panose="02020603050405020304" pitchFamily="18" charset="0"/>
                <a:cs typeface="Times New Roman" panose="02020603050405020304" pitchFamily="18" charset="0"/>
              </a:rPr>
              <a:t>;</a:t>
            </a:r>
          </a:p>
          <a:p>
            <a:r>
              <a:rPr lang="en-US" sz="1600" dirty="0">
                <a:latin typeface="Times New Roman" panose="02020603050405020304" pitchFamily="18" charset="0"/>
                <a:cs typeface="Times New Roman" panose="02020603050405020304" pitchFamily="18" charset="0"/>
              </a:rPr>
              <a:t>- </a:t>
            </a:r>
            <a:r>
              <a:rPr lang="ro-RO" sz="1600" dirty="0">
                <a:latin typeface="Times New Roman" panose="02020603050405020304" pitchFamily="18" charset="0"/>
                <a:cs typeface="Times New Roman" panose="02020603050405020304" pitchFamily="18" charset="0"/>
              </a:rPr>
              <a:t>realizarea unor acte motorii pornind de la verbe la care se adaugă anumite indicații ( a purta – greu/ ușor/ minuscul; a simți – bucurie/ tristețe/ pericol/ parfum)</a:t>
            </a:r>
            <a:r>
              <a:rPr lang="en-US" sz="1600" dirty="0">
                <a:latin typeface="Times New Roman" panose="02020603050405020304" pitchFamily="18" charset="0"/>
                <a:cs typeface="Times New Roman" panose="02020603050405020304" pitchFamily="18" charset="0"/>
              </a:rPr>
              <a:t>;</a:t>
            </a:r>
          </a:p>
          <a:p>
            <a:r>
              <a:rPr lang="en-US" sz="1600" dirty="0">
                <a:latin typeface="Times New Roman" panose="02020603050405020304" pitchFamily="18" charset="0"/>
                <a:cs typeface="Times New Roman" panose="02020603050405020304" pitchFamily="18" charset="0"/>
              </a:rPr>
              <a:t>- </a:t>
            </a:r>
            <a:r>
              <a:rPr lang="ro-RO" sz="1600" dirty="0">
                <a:latin typeface="Times New Roman" panose="02020603050405020304" pitchFamily="18" charset="0"/>
                <a:cs typeface="Times New Roman" panose="02020603050405020304" pitchFamily="18" charset="0"/>
              </a:rPr>
              <a:t>realizarea unor acte motorii pornind de la unele caracteristici (lent, rapid, curios, calm, indiferent, agresiv)</a:t>
            </a:r>
            <a:r>
              <a:rPr lang="en-US" sz="1600" dirty="0">
                <a:latin typeface="Times New Roman" panose="02020603050405020304" pitchFamily="18" charset="0"/>
                <a:cs typeface="Times New Roman" panose="02020603050405020304" pitchFamily="18" charset="0"/>
              </a:rPr>
              <a:t>;</a:t>
            </a:r>
          </a:p>
          <a:p>
            <a:r>
              <a:rPr lang="en-US" sz="1600" dirty="0">
                <a:latin typeface="Times New Roman" panose="02020603050405020304" pitchFamily="18" charset="0"/>
                <a:cs typeface="Times New Roman" panose="02020603050405020304" pitchFamily="18" charset="0"/>
              </a:rPr>
              <a:t>- </a:t>
            </a:r>
            <a:r>
              <a:rPr lang="ro-RO" sz="1600" dirty="0">
                <a:latin typeface="Times New Roman" panose="02020603050405020304" pitchFamily="18" charset="0"/>
                <a:cs typeface="Times New Roman" panose="02020603050405020304" pitchFamily="18" charset="0"/>
              </a:rPr>
              <a:t>realizarea unor acte motorii pornind de la cuvinte care demonstrează un progres (din ce în ce mai mult/ puțin etc.)</a:t>
            </a:r>
            <a:r>
              <a:rPr lang="en-US" sz="1600" dirty="0">
                <a:latin typeface="Times New Roman" panose="02020603050405020304" pitchFamily="18" charset="0"/>
                <a:cs typeface="Times New Roman" panose="02020603050405020304" pitchFamily="18" charset="0"/>
              </a:rPr>
              <a:t>;</a:t>
            </a:r>
          </a:p>
          <a:p>
            <a:r>
              <a:rPr lang="en-US" sz="1600" dirty="0">
                <a:latin typeface="Times New Roman" panose="02020603050405020304" pitchFamily="18" charset="0"/>
                <a:cs typeface="Times New Roman" panose="02020603050405020304" pitchFamily="18" charset="0"/>
              </a:rPr>
              <a:t>- </a:t>
            </a:r>
            <a:r>
              <a:rPr lang="ro-RO" sz="1600" dirty="0">
                <a:latin typeface="Times New Roman" panose="02020603050405020304" pitchFamily="18" charset="0"/>
                <a:cs typeface="Times New Roman" panose="02020603050405020304" pitchFamily="18" charset="0"/>
              </a:rPr>
              <a:t>realizarea unor acte motorii pornind de la contraste (tânăr – bătrân, fericit – trist, mare –mic etc.)</a:t>
            </a:r>
            <a:r>
              <a:rPr lang="en-US" sz="1600" dirty="0">
                <a:latin typeface="Times New Roman" panose="02020603050405020304" pitchFamily="18" charset="0"/>
                <a:cs typeface="Times New Roman" panose="02020603050405020304" pitchFamily="18" charset="0"/>
              </a:rPr>
              <a:t>;</a:t>
            </a:r>
          </a:p>
          <a:p>
            <a:pPr marL="285750" indent="-285750">
              <a:buFontTx/>
              <a:buChar char="-"/>
            </a:pPr>
            <a:r>
              <a:rPr lang="ro-RO" sz="1600" dirty="0">
                <a:latin typeface="Times New Roman" panose="02020603050405020304" pitchFamily="18" charset="0"/>
                <a:cs typeface="Times New Roman" panose="02020603050405020304" pitchFamily="18" charset="0"/>
              </a:rPr>
              <a:t>realizarea unor acte motorii pornind de la teme care au ca punct de plecare matematica</a:t>
            </a:r>
            <a:endParaRPr lang="en-US" sz="1600" dirty="0">
              <a:latin typeface="Times New Roman" panose="02020603050405020304" pitchFamily="18" charset="0"/>
              <a:cs typeface="Times New Roman" panose="02020603050405020304" pitchFamily="18" charset="0"/>
            </a:endParaRPr>
          </a:p>
          <a:p>
            <a:r>
              <a:rPr lang="ro-RO" sz="1600" dirty="0">
                <a:latin typeface="Times New Roman" panose="02020603050405020304" pitchFamily="18" charset="0"/>
                <a:cs typeface="Times New Roman" panose="02020603050405020304" pitchFamily="18" charset="0"/>
              </a:rPr>
              <a:t> ( simboluri, numere, figuri geometrice etc.)</a:t>
            </a:r>
            <a:r>
              <a:rPr lang="en-US" sz="1600" dirty="0">
                <a:latin typeface="Times New Roman" panose="02020603050405020304" pitchFamily="18" charset="0"/>
                <a:cs typeface="Times New Roman" panose="02020603050405020304" pitchFamily="18" charset="0"/>
              </a:rPr>
              <a:t>;</a:t>
            </a:r>
          </a:p>
          <a:p>
            <a:r>
              <a:rPr lang="en-US" sz="1600" dirty="0">
                <a:latin typeface="Times New Roman" panose="02020603050405020304" pitchFamily="18" charset="0"/>
                <a:cs typeface="Times New Roman" panose="02020603050405020304" pitchFamily="18" charset="0"/>
              </a:rPr>
              <a:t>- </a:t>
            </a:r>
            <a:r>
              <a:rPr lang="ro-RO" sz="1600" dirty="0">
                <a:latin typeface="Times New Roman" panose="02020603050405020304" pitchFamily="18" charset="0"/>
                <a:cs typeface="Times New Roman" panose="02020603050405020304" pitchFamily="18" charset="0"/>
              </a:rPr>
              <a:t>realizarea unor acte motorii pornind de la personaje ( profesor, prințesă etc)</a:t>
            </a:r>
            <a:r>
              <a:rPr lang="en-US" sz="1600" dirty="0">
                <a:latin typeface="Times New Roman" panose="02020603050405020304" pitchFamily="18" charset="0"/>
                <a:cs typeface="Times New Roman" panose="02020603050405020304" pitchFamily="18" charset="0"/>
              </a:rPr>
              <a:t>;</a:t>
            </a:r>
          </a:p>
          <a:p>
            <a:r>
              <a:rPr lang="en-US" sz="1600" dirty="0">
                <a:latin typeface="Times New Roman" panose="02020603050405020304" pitchFamily="18" charset="0"/>
                <a:cs typeface="Times New Roman" panose="02020603050405020304" pitchFamily="18" charset="0"/>
              </a:rPr>
              <a:t>- </a:t>
            </a:r>
            <a:r>
              <a:rPr lang="ro-RO" sz="1600" dirty="0">
                <a:latin typeface="Times New Roman" panose="02020603050405020304" pitchFamily="18" charset="0"/>
                <a:cs typeface="Times New Roman" panose="02020603050405020304" pitchFamily="18" charset="0"/>
              </a:rPr>
              <a:t>mimarea unor situații diverse din natură (plante, animale, fenomene ale naturii), din viața cotidiană (deșteptarea, mersul la școală etc.)</a:t>
            </a:r>
            <a:r>
              <a:rPr lang="en-US" sz="1600" dirty="0">
                <a:latin typeface="Times New Roman" panose="02020603050405020304" pitchFamily="18" charset="0"/>
                <a:cs typeface="Times New Roman" panose="02020603050405020304" pitchFamily="18" charset="0"/>
              </a:rPr>
              <a:t>;</a:t>
            </a:r>
          </a:p>
          <a:p>
            <a:r>
              <a:rPr lang="en-US" sz="1600" dirty="0">
                <a:latin typeface="Times New Roman" panose="02020603050405020304" pitchFamily="18" charset="0"/>
                <a:cs typeface="Times New Roman" panose="02020603050405020304" pitchFamily="18" charset="0"/>
              </a:rPr>
              <a:t>- </a:t>
            </a:r>
            <a:r>
              <a:rPr lang="ro-RO" sz="1600" dirty="0">
                <a:latin typeface="Times New Roman" panose="02020603050405020304" pitchFamily="18" charset="0"/>
                <a:cs typeface="Times New Roman" panose="02020603050405020304" pitchFamily="18" charset="0"/>
              </a:rPr>
              <a:t>exprimarea unor stări , emoții, sentimente, senzații</a:t>
            </a:r>
            <a:r>
              <a:rPr lang="en-US" sz="1600" dirty="0">
                <a:latin typeface="Times New Roman" panose="02020603050405020304" pitchFamily="18" charset="0"/>
                <a:cs typeface="Times New Roman" panose="02020603050405020304" pitchFamily="18" charset="0"/>
              </a:rPr>
              <a:t>;</a:t>
            </a:r>
          </a:p>
          <a:p>
            <a:r>
              <a:rPr lang="en-US" sz="1600" dirty="0">
                <a:latin typeface="Times New Roman" panose="02020603050405020304" pitchFamily="18" charset="0"/>
                <a:cs typeface="Times New Roman" panose="02020603050405020304" pitchFamily="18" charset="0"/>
              </a:rPr>
              <a:t>- </a:t>
            </a:r>
            <a:r>
              <a:rPr lang="ro-RO" sz="1600" dirty="0">
                <a:latin typeface="Times New Roman" panose="02020603050405020304" pitchFamily="18" charset="0"/>
                <a:cs typeface="Times New Roman" panose="02020603050405020304" pitchFamily="18" charset="0"/>
              </a:rPr>
              <a:t>jocuri care stimulează imaginația (trăirea unor situații fictive în care se descoperă un loc necunoscut simultan cu exteriorizarea tuturor sentimentelor ce apar în asemenea situații</a:t>
            </a:r>
            <a:r>
              <a:rPr lang="en-US" sz="1600" dirty="0">
                <a:latin typeface="Times New Roman" panose="02020603050405020304" pitchFamily="18" charset="0"/>
                <a:cs typeface="Times New Roman" panose="02020603050405020304" pitchFamily="18" charset="0"/>
              </a:rPr>
              <a:t>.</a:t>
            </a:r>
          </a:p>
          <a:p>
            <a:endParaRPr lang="en-US" sz="1600" dirty="0">
              <a:latin typeface="Times New Roman" panose="02020603050405020304" pitchFamily="18" charset="0"/>
              <a:cs typeface="Times New Roman" panose="02020603050405020304" pitchFamily="18" charset="0"/>
            </a:endParaRPr>
          </a:p>
        </p:txBody>
      </p:sp>
      <p:sp>
        <p:nvSpPr>
          <p:cNvPr id="2" name="Down Arrow Callout 1"/>
          <p:cNvSpPr/>
          <p:nvPr/>
        </p:nvSpPr>
        <p:spPr>
          <a:xfrm>
            <a:off x="683568" y="404664"/>
            <a:ext cx="7488832" cy="1224136"/>
          </a:xfrm>
          <a:prstGeom prst="downArrowCallout">
            <a:avLst/>
          </a:prstGeom>
          <a:ln w="381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ro-RO" sz="1600" b="1" dirty="0">
                <a:solidFill>
                  <a:schemeClr val="tx1"/>
                </a:solidFill>
                <a:latin typeface="Segoe Script" panose="020B0504020000000003" pitchFamily="34" charset="0"/>
              </a:rPr>
              <a:t>2. Descoperirea și utilizarea corpului ca mijloc de comunicare și explicitarea sensului unor cuvinte, altfel decât pe cale verbală.</a:t>
            </a:r>
            <a:endParaRPr lang="en-US" sz="1600" b="1" dirty="0">
              <a:solidFill>
                <a:schemeClr val="tx1"/>
              </a:solidFill>
              <a:latin typeface="Segoe Script" panose="020B0504020000000003" pitchFamily="34" charset="0"/>
            </a:endParaRPr>
          </a:p>
        </p:txBody>
      </p:sp>
    </p:spTree>
    <p:extLst>
      <p:ext uri="{BB962C8B-B14F-4D97-AF65-F5344CB8AC3E}">
        <p14:creationId xmlns:p14="http://schemas.microsoft.com/office/powerpoint/2010/main" val="10132964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17400" y="1137152"/>
            <a:ext cx="7956107" cy="2579880"/>
          </a:xfrm>
          <a:prstGeom prst="rect">
            <a:avLst/>
          </a:prstGeom>
          <a:ln w="38100">
            <a:solidFill>
              <a:srgbClr val="0070C0"/>
            </a:solidFill>
          </a:ln>
        </p:spPr>
        <p:style>
          <a:lnRef idx="2">
            <a:schemeClr val="accent2"/>
          </a:lnRef>
          <a:fillRef idx="1">
            <a:schemeClr val="lt1"/>
          </a:fillRef>
          <a:effectRef idx="0">
            <a:schemeClr val="accent2"/>
          </a:effectRef>
          <a:fontRef idx="minor">
            <a:schemeClr val="dk1"/>
          </a:fontRef>
        </p:style>
        <p:txBody>
          <a:bodyPr rtlCol="0" anchor="ctr"/>
          <a:lstStyle/>
          <a:p>
            <a:r>
              <a:rPr lang="en-US" sz="1600" dirty="0">
                <a:latin typeface="Times New Roman" panose="02020603050405020304" pitchFamily="18" charset="0"/>
                <a:cs typeface="Times New Roman" panose="02020603050405020304" pitchFamily="18" charset="0"/>
              </a:rPr>
              <a:t>- </a:t>
            </a:r>
            <a:r>
              <a:rPr lang="ro-RO" sz="1600" dirty="0">
                <a:latin typeface="Times New Roman" panose="02020603050405020304" pitchFamily="18" charset="0"/>
                <a:cs typeface="Times New Roman" panose="02020603050405020304" pitchFamily="18" charset="0"/>
              </a:rPr>
              <a:t>elaborarea dirijată și liberă a expresiei (aspecte statice și dinamice)</a:t>
            </a:r>
            <a:r>
              <a:rPr lang="en-US" sz="1600" dirty="0">
                <a:latin typeface="Times New Roman" panose="02020603050405020304" pitchFamily="18" charset="0"/>
                <a:cs typeface="Times New Roman" panose="02020603050405020304" pitchFamily="18" charset="0"/>
              </a:rPr>
              <a:t>;</a:t>
            </a:r>
          </a:p>
          <a:p>
            <a:r>
              <a:rPr lang="en-US" sz="1600" dirty="0">
                <a:latin typeface="Times New Roman" panose="02020603050405020304" pitchFamily="18" charset="0"/>
                <a:cs typeface="Times New Roman" panose="02020603050405020304" pitchFamily="18" charset="0"/>
              </a:rPr>
              <a:t>- </a:t>
            </a:r>
            <a:r>
              <a:rPr lang="ro-RO" sz="1600" dirty="0">
                <a:latin typeface="Times New Roman" panose="02020603050405020304" pitchFamily="18" charset="0"/>
                <a:cs typeface="Times New Roman" panose="02020603050405020304" pitchFamily="18" charset="0"/>
              </a:rPr>
              <a:t>exerciții pentru expresia facială (mimică)</a:t>
            </a:r>
            <a:r>
              <a:rPr lang="en-US" sz="1600" dirty="0">
                <a:latin typeface="Times New Roman" panose="02020603050405020304" pitchFamily="18" charset="0"/>
                <a:cs typeface="Times New Roman" panose="02020603050405020304" pitchFamily="18" charset="0"/>
              </a:rPr>
              <a:t>:</a:t>
            </a:r>
            <a:r>
              <a:rPr lang="ro-RO" sz="1600" dirty="0">
                <a:latin typeface="Times New Roman" panose="02020603050405020304" pitchFamily="18" charset="0"/>
                <a:cs typeface="Times New Roman" panose="02020603050405020304" pitchFamily="18" charset="0"/>
              </a:rPr>
              <a:t> - realizarea unei multitudini de forme de expresie</a:t>
            </a:r>
            <a:endParaRPr lang="en-US" sz="1600" dirty="0">
              <a:latin typeface="Times New Roman" panose="02020603050405020304" pitchFamily="18" charset="0"/>
              <a:cs typeface="Times New Roman" panose="02020603050405020304" pitchFamily="18" charset="0"/>
            </a:endParaRPr>
          </a:p>
          <a:p>
            <a:r>
              <a:rPr lang="en-US" sz="1600" dirty="0">
                <a:latin typeface="Times New Roman" panose="02020603050405020304" pitchFamily="18" charset="0"/>
                <a:cs typeface="Times New Roman" panose="02020603050405020304" pitchFamily="18" charset="0"/>
              </a:rPr>
              <a:t>                                                                       </a:t>
            </a:r>
            <a:r>
              <a:rPr lang="ro-RO" sz="1600" dirty="0">
                <a:latin typeface="Times New Roman" panose="02020603050405020304" pitchFamily="18" charset="0"/>
                <a:cs typeface="Times New Roman" panose="02020603050405020304" pitchFamily="18" charset="0"/>
              </a:rPr>
              <a:t>- testarea și descoperirea unor expresii variate </a:t>
            </a:r>
            <a:endParaRPr lang="en-US" sz="1600" dirty="0">
              <a:latin typeface="Times New Roman" panose="02020603050405020304" pitchFamily="18" charset="0"/>
              <a:cs typeface="Times New Roman" panose="02020603050405020304" pitchFamily="18" charset="0"/>
            </a:endParaRPr>
          </a:p>
          <a:p>
            <a:r>
              <a:rPr lang="en-US" sz="1600" dirty="0">
                <a:latin typeface="Times New Roman" panose="02020603050405020304" pitchFamily="18" charset="0"/>
                <a:cs typeface="Times New Roman" panose="02020603050405020304" pitchFamily="18" charset="0"/>
              </a:rPr>
              <a:t>                                                                       - </a:t>
            </a:r>
            <a:r>
              <a:rPr lang="ro-RO" sz="1600" dirty="0">
                <a:latin typeface="Times New Roman" panose="02020603050405020304" pitchFamily="18" charset="0"/>
                <a:cs typeface="Times New Roman" panose="02020603050405020304" pitchFamily="18" charset="0"/>
              </a:rPr>
              <a:t>accentuarea expresiei </a:t>
            </a:r>
            <a:endParaRPr lang="en-US" sz="1600" dirty="0">
              <a:latin typeface="Times New Roman" panose="02020603050405020304" pitchFamily="18" charset="0"/>
              <a:cs typeface="Times New Roman" panose="02020603050405020304" pitchFamily="18" charset="0"/>
            </a:endParaRPr>
          </a:p>
          <a:p>
            <a:r>
              <a:rPr lang="ro-RO" sz="1600" dirty="0">
                <a:latin typeface="Times New Roman" panose="02020603050405020304" pitchFamily="18" charset="0"/>
                <a:cs typeface="Times New Roman" panose="02020603050405020304" pitchFamily="18" charset="0"/>
              </a:rPr>
              <a:t>- gestica</a:t>
            </a:r>
            <a:r>
              <a:rPr lang="en-US" sz="1600" dirty="0">
                <a:latin typeface="Times New Roman" panose="02020603050405020304" pitchFamily="18" charset="0"/>
                <a:cs typeface="Times New Roman" panose="02020603050405020304" pitchFamily="18" charset="0"/>
              </a:rPr>
              <a:t>;</a:t>
            </a:r>
            <a:r>
              <a:rPr lang="ro-RO" sz="1600" dirty="0">
                <a:latin typeface="Times New Roman" panose="02020603050405020304" pitchFamily="18" charset="0"/>
                <a:cs typeface="Times New Roman" panose="02020603050405020304" pitchFamily="18" charset="0"/>
              </a:rPr>
              <a:t> </a:t>
            </a:r>
            <a:endParaRPr lang="en-US" sz="1600" dirty="0">
              <a:latin typeface="Times New Roman" panose="02020603050405020304" pitchFamily="18" charset="0"/>
              <a:cs typeface="Times New Roman" panose="02020603050405020304" pitchFamily="18" charset="0"/>
            </a:endParaRPr>
          </a:p>
          <a:p>
            <a:r>
              <a:rPr lang="ro-RO" sz="1600" dirty="0">
                <a:latin typeface="Times New Roman" panose="02020603050405020304" pitchFamily="18" charset="0"/>
                <a:cs typeface="Times New Roman" panose="02020603050405020304" pitchFamily="18" charset="0"/>
              </a:rPr>
              <a:t>- studiul expresiilor oferite de diferite poziții și mișcări ale membrelor superioare</a:t>
            </a:r>
            <a:r>
              <a:rPr lang="en-US" sz="1600" dirty="0">
                <a:latin typeface="Times New Roman" panose="02020603050405020304" pitchFamily="18" charset="0"/>
                <a:cs typeface="Times New Roman" panose="02020603050405020304" pitchFamily="18" charset="0"/>
              </a:rPr>
              <a:t>;</a:t>
            </a:r>
            <a:r>
              <a:rPr lang="ro-RO" sz="1600" dirty="0">
                <a:latin typeface="Times New Roman" panose="02020603050405020304" pitchFamily="18" charset="0"/>
                <a:cs typeface="Times New Roman" panose="02020603050405020304" pitchFamily="18" charset="0"/>
              </a:rPr>
              <a:t> </a:t>
            </a:r>
            <a:endParaRPr lang="en-US" sz="1600" dirty="0">
              <a:latin typeface="Times New Roman" panose="02020603050405020304" pitchFamily="18" charset="0"/>
              <a:cs typeface="Times New Roman" panose="02020603050405020304" pitchFamily="18" charset="0"/>
            </a:endParaRPr>
          </a:p>
          <a:p>
            <a:r>
              <a:rPr lang="en-US" sz="1600" dirty="0">
                <a:latin typeface="Times New Roman" panose="02020603050405020304" pitchFamily="18" charset="0"/>
                <a:cs typeface="Times New Roman" panose="02020603050405020304" pitchFamily="18" charset="0"/>
              </a:rPr>
              <a:t>- </a:t>
            </a:r>
            <a:r>
              <a:rPr lang="ro-RO" sz="1600" dirty="0">
                <a:latin typeface="Times New Roman" panose="02020603050405020304" pitchFamily="18" charset="0"/>
                <a:cs typeface="Times New Roman" panose="02020603050405020304" pitchFamily="18" charset="0"/>
              </a:rPr>
              <a:t>cunoșterea și înțelegerea semnificației expresiei , a gradului de contracție necesar, varierea aspectelor de conracție/ relaxare</a:t>
            </a:r>
            <a:r>
              <a:rPr lang="en-US" sz="1600" dirty="0">
                <a:latin typeface="Times New Roman" panose="02020603050405020304" pitchFamily="18" charset="0"/>
                <a:cs typeface="Times New Roman" panose="02020603050405020304" pitchFamily="18" charset="0"/>
              </a:rPr>
              <a:t>;</a:t>
            </a:r>
            <a:r>
              <a:rPr lang="ro-RO" sz="1600" dirty="0">
                <a:latin typeface="Times New Roman" panose="02020603050405020304" pitchFamily="18" charset="0"/>
                <a:cs typeface="Times New Roman" panose="02020603050405020304" pitchFamily="18" charset="0"/>
              </a:rPr>
              <a:t> </a:t>
            </a:r>
            <a:endParaRPr lang="en-US" sz="1600" dirty="0">
              <a:latin typeface="Times New Roman" panose="02020603050405020304" pitchFamily="18" charset="0"/>
              <a:cs typeface="Times New Roman" panose="02020603050405020304" pitchFamily="18" charset="0"/>
            </a:endParaRPr>
          </a:p>
          <a:p>
            <a:r>
              <a:rPr lang="en-US" sz="1600" dirty="0">
                <a:latin typeface="Times New Roman" panose="02020603050405020304" pitchFamily="18" charset="0"/>
                <a:cs typeface="Times New Roman" panose="02020603050405020304" pitchFamily="18" charset="0"/>
              </a:rPr>
              <a:t>- </a:t>
            </a:r>
            <a:r>
              <a:rPr lang="ro-RO" sz="1600" dirty="0">
                <a:latin typeface="Times New Roman" panose="02020603050405020304" pitchFamily="18" charset="0"/>
                <a:cs typeface="Times New Roman" panose="02020603050405020304" pitchFamily="18" charset="0"/>
              </a:rPr>
              <a:t>exerciții pentru trunchi și brațe (studirea unor atitudini, poziții sugestive în funcție de mesajul ce se dorește a fi transmis)</a:t>
            </a:r>
            <a:r>
              <a:rPr lang="en-US" sz="1600" dirty="0">
                <a:latin typeface="Times New Roman" panose="02020603050405020304" pitchFamily="18" charset="0"/>
                <a:cs typeface="Times New Roman" panose="02020603050405020304" pitchFamily="18" charset="0"/>
              </a:rPr>
              <a:t>.</a:t>
            </a:r>
          </a:p>
        </p:txBody>
      </p:sp>
      <p:sp>
        <p:nvSpPr>
          <p:cNvPr id="2" name="Down Arrow Callout 1"/>
          <p:cNvSpPr/>
          <p:nvPr/>
        </p:nvSpPr>
        <p:spPr>
          <a:xfrm>
            <a:off x="730621" y="403923"/>
            <a:ext cx="7488832" cy="792088"/>
          </a:xfrm>
          <a:prstGeom prst="downArrowCallout">
            <a:avLst/>
          </a:prstGeom>
          <a:ln w="381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ro-RO" sz="1600" b="1" dirty="0">
                <a:latin typeface="Segoe Script" panose="020B0504020000000003" pitchFamily="34" charset="0"/>
              </a:rPr>
              <a:t>3. Identificarea elementelor de compunere a expresiei</a:t>
            </a:r>
            <a:endParaRPr lang="en-US" sz="1600" b="1" dirty="0">
              <a:solidFill>
                <a:schemeClr val="tx1"/>
              </a:solidFill>
              <a:latin typeface="Segoe Script" panose="020B0504020000000003" pitchFamily="34" charset="0"/>
            </a:endParaRPr>
          </a:p>
        </p:txBody>
      </p:sp>
      <p:sp>
        <p:nvSpPr>
          <p:cNvPr id="5" name="Rectangle 4"/>
          <p:cNvSpPr/>
          <p:nvPr/>
        </p:nvSpPr>
        <p:spPr>
          <a:xfrm>
            <a:off x="730621" y="4920660"/>
            <a:ext cx="7956107" cy="1080120"/>
          </a:xfrm>
          <a:prstGeom prst="rect">
            <a:avLst/>
          </a:prstGeom>
          <a:ln w="38100">
            <a:solidFill>
              <a:srgbClr val="0070C0"/>
            </a:solidFill>
          </a:ln>
        </p:spPr>
        <p:style>
          <a:lnRef idx="2">
            <a:schemeClr val="accent2"/>
          </a:lnRef>
          <a:fillRef idx="1">
            <a:schemeClr val="lt1"/>
          </a:fillRef>
          <a:effectRef idx="0">
            <a:schemeClr val="accent2"/>
          </a:effectRef>
          <a:fontRef idx="minor">
            <a:schemeClr val="dk1"/>
          </a:fontRef>
        </p:style>
        <p:txBody>
          <a:bodyPr rtlCol="0" anchor="ctr"/>
          <a:lstStyle/>
          <a:p>
            <a:r>
              <a:rPr lang="en-US" sz="1600" dirty="0">
                <a:latin typeface="Times New Roman" panose="02020603050405020304" pitchFamily="18" charset="0"/>
                <a:cs typeface="Times New Roman" panose="02020603050405020304" pitchFamily="18" charset="0"/>
              </a:rPr>
              <a:t>- </a:t>
            </a:r>
            <a:r>
              <a:rPr lang="ro-RO" sz="1600" dirty="0">
                <a:latin typeface="Times New Roman" panose="02020603050405020304" pitchFamily="18" charset="0"/>
                <a:cs typeface="Times New Roman" panose="02020603050405020304" pitchFamily="18" charset="0"/>
              </a:rPr>
              <a:t>amplificarea efectului expresiv prin folosirea jocurilor și exercițiilor realizate cu obiecte portative (corzi, mingi, eșarfe etc.)</a:t>
            </a:r>
            <a:endParaRPr lang="en-US" sz="1600" dirty="0">
              <a:latin typeface="Times New Roman" panose="02020603050405020304" pitchFamily="18" charset="0"/>
              <a:cs typeface="Times New Roman" panose="02020603050405020304" pitchFamily="18" charset="0"/>
            </a:endParaRPr>
          </a:p>
          <a:p>
            <a:r>
              <a:rPr lang="en-US" sz="1600" dirty="0">
                <a:latin typeface="Times New Roman" panose="02020603050405020304" pitchFamily="18" charset="0"/>
                <a:cs typeface="Times New Roman" panose="02020603050405020304" pitchFamily="18" charset="0"/>
              </a:rPr>
              <a:t>- </a:t>
            </a:r>
            <a:r>
              <a:rPr lang="ro-RO" sz="1600" dirty="0">
                <a:latin typeface="Times New Roman" panose="02020603050405020304" pitchFamily="18" charset="0"/>
                <a:cs typeface="Times New Roman" panose="02020603050405020304" pitchFamily="18" charset="0"/>
              </a:rPr>
              <a:t>amplificarea efectului expresiv prin folosirea unor obiecte care să stimuleze imaginația elevilor și implicit răspunsul motric expresiv ( scaune, măști, obiecte sonore, fotografii etc.)</a:t>
            </a:r>
            <a:endParaRPr lang="en-US" sz="1600" dirty="0">
              <a:latin typeface="Times New Roman" panose="02020603050405020304" pitchFamily="18" charset="0"/>
              <a:cs typeface="Times New Roman" panose="02020603050405020304" pitchFamily="18" charset="0"/>
            </a:endParaRPr>
          </a:p>
        </p:txBody>
      </p:sp>
      <p:sp>
        <p:nvSpPr>
          <p:cNvPr id="3" name="Down Arrow Callout 2"/>
          <p:cNvSpPr/>
          <p:nvPr/>
        </p:nvSpPr>
        <p:spPr>
          <a:xfrm>
            <a:off x="851037" y="3861048"/>
            <a:ext cx="7488832" cy="1080120"/>
          </a:xfrm>
          <a:prstGeom prst="downArrowCallout">
            <a:avLst/>
          </a:prstGeom>
          <a:ln w="381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ro-RO" sz="1600" b="1" dirty="0">
                <a:latin typeface="Segoe Script" panose="020B0504020000000003" pitchFamily="34" charset="0"/>
              </a:rPr>
              <a:t>4.Aplicarea unor tehnici specifice care să dea obiectelor folosite o funcție afectivă și imaginativă</a:t>
            </a:r>
            <a:endParaRPr lang="en-US" sz="1600" b="1" dirty="0">
              <a:solidFill>
                <a:schemeClr val="tx1"/>
              </a:solidFill>
              <a:latin typeface="Segoe Script" panose="020B0504020000000003" pitchFamily="34" charset="0"/>
            </a:endParaRPr>
          </a:p>
        </p:txBody>
      </p:sp>
    </p:spTree>
    <p:extLst>
      <p:ext uri="{BB962C8B-B14F-4D97-AF65-F5344CB8AC3E}">
        <p14:creationId xmlns:p14="http://schemas.microsoft.com/office/powerpoint/2010/main" val="42619858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43464" y="1052736"/>
            <a:ext cx="7956107" cy="969581"/>
          </a:xfrm>
          <a:prstGeom prst="rect">
            <a:avLst/>
          </a:prstGeom>
          <a:ln w="38100">
            <a:solidFill>
              <a:srgbClr val="0070C0"/>
            </a:solidFill>
          </a:ln>
        </p:spPr>
        <p:style>
          <a:lnRef idx="2">
            <a:schemeClr val="accent2"/>
          </a:lnRef>
          <a:fillRef idx="1">
            <a:schemeClr val="lt1"/>
          </a:fillRef>
          <a:effectRef idx="0">
            <a:schemeClr val="accent2"/>
          </a:effectRef>
          <a:fontRef idx="minor">
            <a:schemeClr val="dk1"/>
          </a:fontRef>
        </p:style>
        <p:txBody>
          <a:bodyPr rtlCol="0" anchor="ctr"/>
          <a:lstStyle/>
          <a:p>
            <a:r>
              <a:rPr lang="en-US" sz="1600" dirty="0">
                <a:latin typeface="Times New Roman" panose="02020603050405020304" pitchFamily="18" charset="0"/>
                <a:cs typeface="Times New Roman" panose="02020603050405020304" pitchFamily="18" charset="0"/>
              </a:rPr>
              <a:t>- </a:t>
            </a:r>
            <a:r>
              <a:rPr lang="ro-RO" sz="1600" dirty="0">
                <a:latin typeface="Times New Roman" panose="02020603050405020304" pitchFamily="18" charset="0"/>
                <a:cs typeface="Times New Roman" panose="02020603050405020304" pitchFamily="18" charset="0"/>
              </a:rPr>
              <a:t>jocuri și exerciții care să vizeze adaptarea la modificările de tempo și ritm</a:t>
            </a:r>
            <a:r>
              <a:rPr lang="en-US" sz="1600" dirty="0">
                <a:latin typeface="Times New Roman" panose="02020603050405020304" pitchFamily="18" charset="0"/>
                <a:cs typeface="Times New Roman" panose="02020603050405020304" pitchFamily="18" charset="0"/>
              </a:rPr>
              <a:t>;</a:t>
            </a:r>
          </a:p>
          <a:p>
            <a:r>
              <a:rPr lang="en-US" sz="1600" dirty="0">
                <a:latin typeface="Times New Roman" panose="02020603050405020304" pitchFamily="18" charset="0"/>
                <a:cs typeface="Times New Roman" panose="02020603050405020304" pitchFamily="18" charset="0"/>
              </a:rPr>
              <a:t>- </a:t>
            </a:r>
            <a:r>
              <a:rPr lang="ro-RO" sz="1600" dirty="0">
                <a:latin typeface="Times New Roman" panose="02020603050405020304" pitchFamily="18" charset="0"/>
                <a:cs typeface="Times New Roman" panose="02020603050405020304" pitchFamily="18" charset="0"/>
              </a:rPr>
              <a:t>identificarea primului timp al unei măsuri muzicale/ timpilor accentuați și neaccentuați</a:t>
            </a:r>
            <a:r>
              <a:rPr lang="en-US" sz="1600" dirty="0">
                <a:latin typeface="Times New Roman" panose="02020603050405020304" pitchFamily="18" charset="0"/>
                <a:cs typeface="Times New Roman" panose="02020603050405020304" pitchFamily="18" charset="0"/>
              </a:rPr>
              <a:t>;</a:t>
            </a:r>
          </a:p>
          <a:p>
            <a:r>
              <a:rPr lang="en-US" sz="1600" dirty="0">
                <a:latin typeface="Times New Roman" panose="02020603050405020304" pitchFamily="18" charset="0"/>
                <a:cs typeface="Times New Roman" panose="02020603050405020304" pitchFamily="18" charset="0"/>
              </a:rPr>
              <a:t>- </a:t>
            </a:r>
            <a:r>
              <a:rPr lang="ro-RO" sz="1600" dirty="0">
                <a:latin typeface="Times New Roman" panose="02020603050405020304" pitchFamily="18" charset="0"/>
                <a:cs typeface="Times New Roman" panose="02020603050405020304" pitchFamily="18" charset="0"/>
              </a:rPr>
              <a:t>verbalizarea ritmului utilizând cifre sau cuvinte/ memorarea și reproducerea ritmului</a:t>
            </a:r>
            <a:r>
              <a:rPr lang="en-US" sz="1600" dirty="0">
                <a:latin typeface="Times New Roman" panose="02020603050405020304" pitchFamily="18" charset="0"/>
                <a:cs typeface="Times New Roman" panose="02020603050405020304" pitchFamily="18" charset="0"/>
              </a:rPr>
              <a:t>.</a:t>
            </a:r>
            <a:r>
              <a:rPr lang="ro-RO" sz="1600" dirty="0">
                <a:latin typeface="Times New Roman" panose="02020603050405020304" pitchFamily="18" charset="0"/>
                <a:cs typeface="Times New Roman" panose="02020603050405020304" pitchFamily="18" charset="0"/>
              </a:rPr>
              <a:t> </a:t>
            </a:r>
            <a:endParaRPr lang="en-US" sz="1600" dirty="0">
              <a:latin typeface="Times New Roman" panose="02020603050405020304" pitchFamily="18" charset="0"/>
              <a:cs typeface="Times New Roman" panose="02020603050405020304" pitchFamily="18" charset="0"/>
            </a:endParaRPr>
          </a:p>
        </p:txBody>
      </p:sp>
      <p:sp>
        <p:nvSpPr>
          <p:cNvPr id="2" name="Down Arrow Callout 1"/>
          <p:cNvSpPr/>
          <p:nvPr/>
        </p:nvSpPr>
        <p:spPr>
          <a:xfrm>
            <a:off x="571331" y="332656"/>
            <a:ext cx="7992888" cy="864096"/>
          </a:xfrm>
          <a:prstGeom prst="downArrowCallout">
            <a:avLst/>
          </a:prstGeom>
          <a:ln w="381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ro-RO" sz="1600" b="1" dirty="0">
                <a:latin typeface="Segoe Script" panose="020B0504020000000003" pitchFamily="34" charset="0"/>
              </a:rPr>
              <a:t>5. Adaptarea mișcării corporale la ritmuri și genuri muzicale diferite</a:t>
            </a:r>
            <a:endParaRPr lang="en-US" sz="1600" b="1" dirty="0">
              <a:solidFill>
                <a:schemeClr val="tx1"/>
              </a:solidFill>
              <a:latin typeface="Segoe Script" panose="020B0504020000000003" pitchFamily="34" charset="0"/>
            </a:endParaRPr>
          </a:p>
        </p:txBody>
      </p:sp>
      <p:pic>
        <p:nvPicPr>
          <p:cNvPr id="2050" name="Picture 2" descr="Singurul teatru de gest, pantonimă şi expresie corporală din România: 24 de  ani de la înfiinţarea Teatrului „Masc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129909">
            <a:off x="721898" y="2486453"/>
            <a:ext cx="3241349" cy="2431012"/>
          </a:xfrm>
          <a:prstGeom prst="rect">
            <a:avLst/>
          </a:prstGeom>
          <a:noFill/>
          <a:ln w="50800">
            <a:solidFill>
              <a:srgbClr val="FF0000"/>
            </a:solidFill>
          </a:ln>
          <a:extLst>
            <a:ext uri="{909E8E84-426E-40DD-AFC4-6F175D3DCCD1}">
              <a14:hiddenFill xmlns:a14="http://schemas.microsoft.com/office/drawing/2010/main">
                <a:solidFill>
                  <a:srgbClr val="FFFFFF"/>
                </a:solidFill>
              </a14:hiddenFill>
            </a:ext>
          </a:extLst>
        </p:spPr>
      </p:pic>
      <p:sp>
        <p:nvSpPr>
          <p:cNvPr id="4" name="AutoShape 6" descr="Dansul, o disciplină la fel de importantă ca matematic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8" descr="Dansul, o disciplină la fel de importantă ca matematic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57"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800570">
            <a:off x="4056403" y="3056402"/>
            <a:ext cx="4310659" cy="2519217"/>
          </a:xfrm>
          <a:prstGeom prst="rect">
            <a:avLst/>
          </a:prstGeom>
          <a:noFill/>
          <a:ln w="63500">
            <a:solidFill>
              <a:srgbClr val="0070C0"/>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2447846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820098369"/>
              </p:ext>
            </p:extLst>
          </p:nvPr>
        </p:nvGraphicFramePr>
        <p:xfrm>
          <a:off x="251520" y="620688"/>
          <a:ext cx="8568951" cy="5791200"/>
        </p:xfrm>
        <a:graphic>
          <a:graphicData uri="http://schemas.openxmlformats.org/drawingml/2006/table">
            <a:tbl>
              <a:tblPr firstRow="1" firstCol="1" bandRow="1">
                <a:tableStyleId>{69CF1AB2-1976-4502-BF36-3FF5EA218861}</a:tableStyleId>
              </a:tblPr>
              <a:tblGrid>
                <a:gridCol w="3092079">
                  <a:extLst>
                    <a:ext uri="{9D8B030D-6E8A-4147-A177-3AD203B41FA5}">
                      <a16:colId xmlns:a16="http://schemas.microsoft.com/office/drawing/2014/main" val="20000"/>
                    </a:ext>
                  </a:extLst>
                </a:gridCol>
                <a:gridCol w="5476872">
                  <a:extLst>
                    <a:ext uri="{9D8B030D-6E8A-4147-A177-3AD203B41FA5}">
                      <a16:colId xmlns:a16="http://schemas.microsoft.com/office/drawing/2014/main" val="20001"/>
                    </a:ext>
                  </a:extLst>
                </a:gridCol>
              </a:tblGrid>
              <a:tr h="0">
                <a:tc>
                  <a:txBody>
                    <a:bodyPr/>
                    <a:lstStyle/>
                    <a:p>
                      <a:pPr algn="ctr">
                        <a:spcAft>
                          <a:spcPts val="0"/>
                        </a:spcAft>
                      </a:pPr>
                      <a:r>
                        <a:rPr lang="ro-RO" sz="1600" dirty="0">
                          <a:effectLst/>
                          <a:latin typeface="Segoe Script" panose="020B0504020000000003" pitchFamily="34" charset="0"/>
                        </a:rPr>
                        <a:t>Domenii de conținut</a:t>
                      </a:r>
                      <a:endParaRPr lang="en-US" sz="1600" dirty="0">
                        <a:solidFill>
                          <a:schemeClr val="tx1"/>
                        </a:solidFill>
                        <a:effectLst/>
                        <a:latin typeface="Segoe Script" panose="020B0504020000000003" pitchFamily="34" charset="0"/>
                        <a:ea typeface="Calibri"/>
                        <a:cs typeface="Times New Roman" panose="02020603050405020304" pitchFamily="18" charset="0"/>
                      </a:endParaRPr>
                    </a:p>
                  </a:txBody>
                  <a:tcPr marL="68580" marR="68580" marT="0" marB="0"/>
                </a:tc>
                <a:tc>
                  <a:txBody>
                    <a:bodyPr/>
                    <a:lstStyle/>
                    <a:p>
                      <a:pPr algn="ctr">
                        <a:spcAft>
                          <a:spcPts val="0"/>
                        </a:spcAft>
                      </a:pPr>
                      <a:r>
                        <a:rPr lang="ro-RO" sz="1600" dirty="0">
                          <a:effectLst/>
                          <a:latin typeface="Segoe Script" panose="020B0504020000000003" pitchFamily="34" charset="0"/>
                        </a:rPr>
                        <a:t>Conținuturile </a:t>
                      </a:r>
                      <a:endParaRPr lang="en-US" sz="1600" dirty="0">
                        <a:effectLst/>
                        <a:latin typeface="Segoe Script" panose="020B0504020000000003" pitchFamily="34" charset="0"/>
                      </a:endParaRPr>
                    </a:p>
                    <a:p>
                      <a:pPr algn="ctr">
                        <a:spcAft>
                          <a:spcPts val="0"/>
                        </a:spcAft>
                      </a:pPr>
                      <a:endParaRPr lang="en-US" sz="14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0">
                <a:tc>
                  <a:txBody>
                    <a:bodyPr/>
                    <a:lstStyle/>
                    <a:p>
                      <a:pPr>
                        <a:spcAft>
                          <a:spcPts val="0"/>
                        </a:spcAft>
                      </a:pPr>
                      <a:r>
                        <a:rPr lang="ro-RO" sz="1400" dirty="0">
                          <a:effectLst/>
                          <a:latin typeface="Times New Roman" panose="02020603050405020304" pitchFamily="18" charset="0"/>
                          <a:cs typeface="Times New Roman" panose="02020603050405020304" pitchFamily="18" charset="0"/>
                        </a:rPr>
                        <a:t>- Mișcări naturale adaptate;</a:t>
                      </a:r>
                      <a:endParaRPr lang="en-US" sz="14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342900" lvl="0" indent="-342900">
                        <a:spcAft>
                          <a:spcPts val="0"/>
                        </a:spcAft>
                        <a:buFont typeface="Symbol"/>
                        <a:buChar char=""/>
                      </a:pPr>
                      <a:r>
                        <a:rPr lang="ro-RO" sz="1400" dirty="0">
                          <a:effectLst/>
                          <a:latin typeface="Times New Roman" panose="02020603050405020304" pitchFamily="18" charset="0"/>
                          <a:cs typeface="Times New Roman" panose="02020603050405020304" pitchFamily="18" charset="0"/>
                        </a:rPr>
                        <a:t>deplasări realizate pe perechi , subgrupe sau cu tot </a:t>
                      </a:r>
                      <a:endParaRPr lang="en-US" sz="1400" dirty="0">
                        <a:effectLst/>
                        <a:latin typeface="Times New Roman" panose="02020603050405020304" pitchFamily="18" charset="0"/>
                        <a:cs typeface="Times New Roman" panose="02020603050405020304" pitchFamily="18" charset="0"/>
                      </a:endParaRPr>
                    </a:p>
                    <a:p>
                      <a:pPr>
                        <a:spcAft>
                          <a:spcPts val="0"/>
                        </a:spcAft>
                      </a:pPr>
                      <a:r>
                        <a:rPr lang="ro-RO" sz="1400" dirty="0">
                          <a:effectLst/>
                          <a:latin typeface="Times New Roman" panose="02020603050405020304" pitchFamily="18" charset="0"/>
                          <a:cs typeface="Times New Roman" panose="02020603050405020304" pitchFamily="18" charset="0"/>
                        </a:rPr>
                        <a:t>colectivul în dispersie sau organizat, prin imitație sau improvizând pe anumite comenzi;</a:t>
                      </a:r>
                      <a:endParaRPr lang="en-US" sz="1400" dirty="0">
                        <a:effectLst/>
                        <a:latin typeface="Times New Roman" panose="02020603050405020304" pitchFamily="18" charset="0"/>
                        <a:cs typeface="Times New Roman" panose="02020603050405020304" pitchFamily="18" charset="0"/>
                      </a:endParaRPr>
                    </a:p>
                    <a:p>
                      <a:pPr marL="342900" lvl="0" indent="-342900">
                        <a:spcAft>
                          <a:spcPts val="0"/>
                        </a:spcAft>
                        <a:buFont typeface="Symbol"/>
                        <a:buChar char=""/>
                      </a:pPr>
                      <a:r>
                        <a:rPr lang="ro-RO" sz="1400" dirty="0">
                          <a:effectLst/>
                          <a:latin typeface="Times New Roman" panose="02020603050405020304" pitchFamily="18" charset="0"/>
                          <a:cs typeface="Times New Roman" panose="02020603050405020304" pitchFamily="18" charset="0"/>
                        </a:rPr>
                        <a:t>deplasări cu valoare semnificativă;</a:t>
                      </a:r>
                      <a:endParaRPr lang="en-US" sz="1400" dirty="0">
                        <a:effectLst/>
                        <a:latin typeface="Times New Roman" panose="02020603050405020304" pitchFamily="18" charset="0"/>
                        <a:cs typeface="Times New Roman" panose="02020603050405020304" pitchFamily="18" charset="0"/>
                      </a:endParaRPr>
                    </a:p>
                    <a:p>
                      <a:pPr marL="342900" lvl="0" indent="-342900">
                        <a:spcAft>
                          <a:spcPts val="0"/>
                        </a:spcAft>
                        <a:buFont typeface="Symbol"/>
                        <a:buChar char=""/>
                      </a:pPr>
                      <a:r>
                        <a:rPr lang="ro-RO" sz="1400" dirty="0">
                          <a:effectLst/>
                          <a:latin typeface="Times New Roman" panose="02020603050405020304" pitchFamily="18" charset="0"/>
                          <a:cs typeface="Times New Roman" panose="02020603050405020304" pitchFamily="18" charset="0"/>
                        </a:rPr>
                        <a:t>mici scenarii cărora li se adaptează mișcări simple </a:t>
                      </a:r>
                      <a:endParaRPr lang="en-US" sz="1400" dirty="0">
                        <a:effectLst/>
                        <a:latin typeface="Times New Roman" panose="02020603050405020304" pitchFamily="18" charset="0"/>
                        <a:cs typeface="Times New Roman" panose="02020603050405020304" pitchFamily="18" charset="0"/>
                      </a:endParaRPr>
                    </a:p>
                    <a:p>
                      <a:pPr marL="0" lvl="0" indent="0">
                        <a:spcAft>
                          <a:spcPts val="0"/>
                        </a:spcAft>
                        <a:buFont typeface="Symbol"/>
                        <a:buNone/>
                      </a:pPr>
                      <a:endParaRPr lang="en-US" sz="14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0">
                <a:tc>
                  <a:txBody>
                    <a:bodyPr/>
                    <a:lstStyle/>
                    <a:p>
                      <a:pPr>
                        <a:spcAft>
                          <a:spcPts val="0"/>
                        </a:spcAft>
                      </a:pPr>
                      <a:r>
                        <a:rPr lang="ro-RO" sz="1400" dirty="0">
                          <a:effectLst/>
                          <a:latin typeface="Times New Roman" panose="02020603050405020304" pitchFamily="18" charset="0"/>
                          <a:cs typeface="Times New Roman" panose="02020603050405020304" pitchFamily="18" charset="0"/>
                        </a:rPr>
                        <a:t>- Mimarea unor acțiuni – interpretarea unor roluri diverse prin intermediul corpului – exprimarea unor stări/ idei;</a:t>
                      </a:r>
                      <a:endParaRPr lang="en-US" sz="14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342900" lvl="0" indent="-342900">
                        <a:spcAft>
                          <a:spcPts val="0"/>
                        </a:spcAft>
                        <a:buFont typeface="Symbol"/>
                        <a:buChar char=""/>
                      </a:pPr>
                      <a:r>
                        <a:rPr lang="ro-RO" sz="1400" dirty="0">
                          <a:effectLst/>
                          <a:latin typeface="Times New Roman" panose="02020603050405020304" pitchFamily="18" charset="0"/>
                          <a:cs typeface="Times New Roman" panose="02020603050405020304" pitchFamily="18" charset="0"/>
                        </a:rPr>
                        <a:t>realizarea unor acte motrice având la bază verbe de</a:t>
                      </a:r>
                      <a:endParaRPr lang="en-US" sz="1400" dirty="0">
                        <a:effectLst/>
                        <a:latin typeface="Times New Roman" panose="02020603050405020304" pitchFamily="18" charset="0"/>
                        <a:cs typeface="Times New Roman" panose="02020603050405020304" pitchFamily="18" charset="0"/>
                      </a:endParaRPr>
                    </a:p>
                    <a:p>
                      <a:pPr>
                        <a:spcAft>
                          <a:spcPts val="0"/>
                        </a:spcAft>
                      </a:pPr>
                      <a:r>
                        <a:rPr lang="ro-RO" sz="1400" dirty="0">
                          <a:effectLst/>
                          <a:latin typeface="Times New Roman" panose="02020603050405020304" pitchFamily="18" charset="0"/>
                          <a:cs typeface="Times New Roman" panose="02020603050405020304" pitchFamily="18" charset="0"/>
                        </a:rPr>
                        <a:t>acțiune, verbe la care se adaugă anumite indicații, caracteristici, contraste, elemente matematice, </a:t>
                      </a:r>
                      <a:endParaRPr lang="en-US" sz="1400" dirty="0">
                        <a:effectLst/>
                        <a:latin typeface="Times New Roman" panose="02020603050405020304" pitchFamily="18" charset="0"/>
                        <a:cs typeface="Times New Roman" panose="02020603050405020304" pitchFamily="18" charset="0"/>
                      </a:endParaRPr>
                    </a:p>
                    <a:p>
                      <a:pPr marL="342900" lvl="0" indent="-342900">
                        <a:spcAft>
                          <a:spcPts val="0"/>
                        </a:spcAft>
                        <a:buFont typeface="Symbol"/>
                        <a:buChar char=""/>
                      </a:pPr>
                      <a:r>
                        <a:rPr lang="ro-RO" sz="1400" dirty="0">
                          <a:effectLst/>
                          <a:latin typeface="Times New Roman" panose="02020603050405020304" pitchFamily="18" charset="0"/>
                          <a:cs typeface="Times New Roman" panose="02020603050405020304" pitchFamily="18" charset="0"/>
                        </a:rPr>
                        <a:t>interpretarea unor personaje</a:t>
                      </a:r>
                      <a:endParaRPr lang="en-US" sz="1400" dirty="0">
                        <a:effectLst/>
                        <a:latin typeface="Times New Roman" panose="02020603050405020304" pitchFamily="18" charset="0"/>
                        <a:cs typeface="Times New Roman" panose="02020603050405020304" pitchFamily="18" charset="0"/>
                      </a:endParaRPr>
                    </a:p>
                    <a:p>
                      <a:pPr marL="342900" lvl="0" indent="-342900">
                        <a:spcAft>
                          <a:spcPts val="0"/>
                        </a:spcAft>
                        <a:buFont typeface="Symbol"/>
                        <a:buChar char=""/>
                      </a:pPr>
                      <a:r>
                        <a:rPr lang="ro-RO" sz="1400" dirty="0">
                          <a:effectLst/>
                          <a:latin typeface="Times New Roman" panose="02020603050405020304" pitchFamily="18" charset="0"/>
                          <a:cs typeface="Times New Roman" panose="02020603050405020304" pitchFamily="18" charset="0"/>
                        </a:rPr>
                        <a:t>mimarea unor situații date (din natură, viața cotidiană etc.)</a:t>
                      </a:r>
                      <a:endParaRPr lang="en-US" sz="1400" dirty="0">
                        <a:effectLst/>
                        <a:latin typeface="Times New Roman" panose="02020603050405020304" pitchFamily="18" charset="0"/>
                        <a:cs typeface="Times New Roman" panose="02020603050405020304" pitchFamily="18" charset="0"/>
                      </a:endParaRPr>
                    </a:p>
                    <a:p>
                      <a:pPr marL="342900" lvl="0" indent="-342900">
                        <a:spcAft>
                          <a:spcPts val="0"/>
                        </a:spcAft>
                        <a:buFont typeface="Symbol"/>
                        <a:buChar char=""/>
                      </a:pPr>
                      <a:r>
                        <a:rPr lang="ro-RO" sz="1400" dirty="0">
                          <a:effectLst/>
                          <a:latin typeface="Times New Roman" panose="02020603050405020304" pitchFamily="18" charset="0"/>
                          <a:cs typeface="Times New Roman" panose="02020603050405020304" pitchFamily="18" charset="0"/>
                        </a:rPr>
                        <a:t>exprimarea unor stări , emoții, sentimente, senzații</a:t>
                      </a:r>
                      <a:endParaRPr lang="en-US" sz="1400" dirty="0">
                        <a:effectLst/>
                        <a:latin typeface="Times New Roman" panose="02020603050405020304" pitchFamily="18" charset="0"/>
                        <a:cs typeface="Times New Roman" panose="02020603050405020304" pitchFamily="18" charset="0"/>
                      </a:endParaRPr>
                    </a:p>
                    <a:p>
                      <a:pPr marL="342900" lvl="0" indent="-342900">
                        <a:spcAft>
                          <a:spcPts val="0"/>
                        </a:spcAft>
                        <a:buFont typeface="Symbol"/>
                        <a:buChar char=""/>
                      </a:pPr>
                      <a:r>
                        <a:rPr lang="ro-RO" sz="1400" dirty="0">
                          <a:effectLst/>
                          <a:latin typeface="Times New Roman" panose="02020603050405020304" pitchFamily="18" charset="0"/>
                          <a:cs typeface="Times New Roman" panose="02020603050405020304" pitchFamily="18" charset="0"/>
                        </a:rPr>
                        <a:t>jocuri care stimulează imaginația</a:t>
                      </a:r>
                      <a:endParaRPr lang="en-US" sz="1400" dirty="0">
                        <a:effectLst/>
                        <a:latin typeface="Times New Roman" panose="02020603050405020304" pitchFamily="18" charset="0"/>
                        <a:cs typeface="Times New Roman" panose="02020603050405020304" pitchFamily="18" charset="0"/>
                      </a:endParaRPr>
                    </a:p>
                    <a:p>
                      <a:pPr marL="0" lvl="0" indent="0">
                        <a:spcAft>
                          <a:spcPts val="0"/>
                        </a:spcAft>
                        <a:buFont typeface="Symbol"/>
                        <a:buNone/>
                      </a:pPr>
                      <a:endParaRPr lang="en-US" sz="14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0">
                <a:tc>
                  <a:txBody>
                    <a:bodyPr/>
                    <a:lstStyle/>
                    <a:p>
                      <a:pPr>
                        <a:spcAft>
                          <a:spcPts val="0"/>
                        </a:spcAft>
                      </a:pPr>
                      <a:r>
                        <a:rPr lang="ro-RO" sz="1400" dirty="0">
                          <a:effectLst/>
                          <a:latin typeface="Times New Roman" panose="02020603050405020304" pitchFamily="18" charset="0"/>
                          <a:cs typeface="Times New Roman" panose="02020603050405020304" pitchFamily="18" charset="0"/>
                        </a:rPr>
                        <a:t>- Compunerea expresiei ;</a:t>
                      </a:r>
                      <a:endParaRPr lang="en-US" sz="14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342900" lvl="0" indent="-342900">
                        <a:spcAft>
                          <a:spcPts val="0"/>
                        </a:spcAft>
                        <a:buFont typeface="Symbol"/>
                        <a:buChar char=""/>
                      </a:pPr>
                      <a:r>
                        <a:rPr lang="ro-RO" sz="1400" dirty="0">
                          <a:effectLst/>
                          <a:latin typeface="Times New Roman" panose="02020603050405020304" pitchFamily="18" charset="0"/>
                          <a:cs typeface="Times New Roman" panose="02020603050405020304" pitchFamily="18" charset="0"/>
                        </a:rPr>
                        <a:t>expresia (dirijată și liberă)  - aspecte statice și dinamice</a:t>
                      </a:r>
                      <a:endParaRPr lang="en-US" sz="1400" dirty="0">
                        <a:effectLst/>
                        <a:latin typeface="Times New Roman" panose="02020603050405020304" pitchFamily="18" charset="0"/>
                        <a:cs typeface="Times New Roman" panose="02020603050405020304" pitchFamily="18" charset="0"/>
                      </a:endParaRPr>
                    </a:p>
                    <a:p>
                      <a:pPr marL="342900" lvl="0" indent="-342900">
                        <a:spcAft>
                          <a:spcPts val="0"/>
                        </a:spcAft>
                        <a:buFont typeface="Symbol"/>
                        <a:buChar char=""/>
                      </a:pPr>
                      <a:r>
                        <a:rPr lang="ro-RO" sz="1400" dirty="0">
                          <a:effectLst/>
                          <a:latin typeface="Times New Roman" panose="02020603050405020304" pitchFamily="18" charset="0"/>
                          <a:cs typeface="Times New Roman" panose="02020603050405020304" pitchFamily="18" charset="0"/>
                        </a:rPr>
                        <a:t>expresia facială (mimica)</a:t>
                      </a:r>
                      <a:endParaRPr lang="en-US" sz="1400" dirty="0">
                        <a:effectLst/>
                        <a:latin typeface="Times New Roman" panose="02020603050405020304" pitchFamily="18" charset="0"/>
                        <a:cs typeface="Times New Roman" panose="02020603050405020304" pitchFamily="18" charset="0"/>
                      </a:endParaRPr>
                    </a:p>
                    <a:p>
                      <a:pPr marL="342900" lvl="0" indent="-342900">
                        <a:spcAft>
                          <a:spcPts val="0"/>
                        </a:spcAft>
                        <a:buFont typeface="Symbol"/>
                        <a:buChar char=""/>
                      </a:pPr>
                      <a:r>
                        <a:rPr lang="ro-RO" sz="1400" dirty="0">
                          <a:effectLst/>
                          <a:latin typeface="Times New Roman" panose="02020603050405020304" pitchFamily="18" charset="0"/>
                          <a:cs typeface="Times New Roman" panose="02020603050405020304" pitchFamily="18" charset="0"/>
                        </a:rPr>
                        <a:t>Gestica</a:t>
                      </a:r>
                      <a:endParaRPr lang="en-US" sz="1400" dirty="0">
                        <a:effectLst/>
                        <a:latin typeface="Times New Roman" panose="02020603050405020304" pitchFamily="18" charset="0"/>
                        <a:cs typeface="Times New Roman" panose="02020603050405020304" pitchFamily="18" charset="0"/>
                      </a:endParaRPr>
                    </a:p>
                    <a:p>
                      <a:pPr marL="0" lvl="0" indent="0">
                        <a:spcAft>
                          <a:spcPts val="0"/>
                        </a:spcAft>
                        <a:buFont typeface="Symbol"/>
                        <a:buNone/>
                      </a:pPr>
                      <a:endParaRPr lang="en-US" sz="14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0">
                <a:tc>
                  <a:txBody>
                    <a:bodyPr/>
                    <a:lstStyle/>
                    <a:p>
                      <a:pPr>
                        <a:spcAft>
                          <a:spcPts val="0"/>
                        </a:spcAft>
                      </a:pPr>
                      <a:r>
                        <a:rPr lang="ro-RO" sz="1400" dirty="0">
                          <a:effectLst/>
                          <a:latin typeface="Times New Roman" panose="02020603050405020304" pitchFamily="18" charset="0"/>
                          <a:cs typeface="Times New Roman" panose="02020603050405020304" pitchFamily="18" charset="0"/>
                        </a:rPr>
                        <a:t>- Jocuri și exerciții cu obiecte portative;</a:t>
                      </a:r>
                      <a:endParaRPr lang="en-US" sz="14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342900" lvl="0" indent="-342900">
                        <a:spcAft>
                          <a:spcPts val="0"/>
                        </a:spcAft>
                        <a:buFont typeface="Symbol"/>
                        <a:buChar char=""/>
                      </a:pPr>
                      <a:r>
                        <a:rPr lang="ro-RO" sz="1400" dirty="0">
                          <a:effectLst/>
                          <a:latin typeface="Times New Roman" panose="02020603050405020304" pitchFamily="18" charset="0"/>
                          <a:cs typeface="Times New Roman" panose="02020603050405020304" pitchFamily="18" charset="0"/>
                        </a:rPr>
                        <a:t>obiectul – tehnica atribuirii unei funcții afective și imaginative</a:t>
                      </a:r>
                      <a:endParaRPr lang="en-US" sz="1400" dirty="0">
                        <a:effectLst/>
                        <a:latin typeface="Times New Roman" panose="02020603050405020304" pitchFamily="18" charset="0"/>
                        <a:cs typeface="Times New Roman" panose="02020603050405020304" pitchFamily="18" charset="0"/>
                      </a:endParaRPr>
                    </a:p>
                    <a:p>
                      <a:pPr marL="0" lvl="0" indent="0">
                        <a:spcAft>
                          <a:spcPts val="0"/>
                        </a:spcAft>
                        <a:buFont typeface="Symbol"/>
                        <a:buNone/>
                      </a:pPr>
                      <a:endParaRPr lang="en-US" sz="1400" dirty="0">
                        <a:solidFill>
                          <a:schemeClr val="tx1"/>
                        </a:solidFill>
                        <a:effectLst/>
                        <a:latin typeface="Times New Roman" panose="02020603050405020304" pitchFamily="18" charset="0"/>
                        <a:ea typeface="Calibri"/>
                        <a:cs typeface="Times New Roman" panose="02020603050405020304" pitchFamily="18" charset="0"/>
                      </a:endParaRPr>
                    </a:p>
                    <a:p>
                      <a:pPr marL="0" lvl="0" indent="0">
                        <a:spcAft>
                          <a:spcPts val="0"/>
                        </a:spcAft>
                        <a:buFont typeface="Symbol"/>
                        <a:buNone/>
                      </a:pPr>
                      <a:endParaRPr lang="en-US" sz="14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0">
                <a:tc>
                  <a:txBody>
                    <a:bodyPr/>
                    <a:lstStyle/>
                    <a:p>
                      <a:pPr>
                        <a:lnSpc>
                          <a:spcPct val="106000"/>
                        </a:lnSpc>
                        <a:spcAft>
                          <a:spcPts val="0"/>
                        </a:spcAft>
                      </a:pPr>
                      <a:r>
                        <a:rPr lang="ro-RO" sz="1400" dirty="0">
                          <a:effectLst/>
                          <a:latin typeface="Times New Roman" panose="02020603050405020304" pitchFamily="18" charset="0"/>
                          <a:cs typeface="Times New Roman" panose="02020603050405020304" pitchFamily="18" charset="0"/>
                        </a:rPr>
                        <a:t>- Ritmicitate și muzicalitate motrică</a:t>
                      </a:r>
                      <a:endParaRPr lang="en-US" sz="14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marL="342900" lvl="0" indent="-342900">
                        <a:spcAft>
                          <a:spcPts val="0"/>
                        </a:spcAft>
                        <a:buFont typeface="Symbol"/>
                        <a:buChar char=""/>
                      </a:pPr>
                      <a:r>
                        <a:rPr lang="ro-RO" sz="1400" dirty="0">
                          <a:effectLst/>
                          <a:latin typeface="Times New Roman" panose="02020603050405020304" pitchFamily="18" charset="0"/>
                          <a:cs typeface="Times New Roman" panose="02020603050405020304" pitchFamily="18" charset="0"/>
                        </a:rPr>
                        <a:t>ritm – adaptare ; memorare – reproducere; verbalizare </a:t>
                      </a:r>
                      <a:endParaRPr lang="en-US" sz="1400" dirty="0">
                        <a:effectLst/>
                        <a:latin typeface="Times New Roman" panose="02020603050405020304" pitchFamily="18" charset="0"/>
                        <a:cs typeface="Times New Roman" panose="02020603050405020304" pitchFamily="18" charset="0"/>
                      </a:endParaRPr>
                    </a:p>
                    <a:p>
                      <a:pPr marL="342900" lvl="0" indent="-342900">
                        <a:spcAft>
                          <a:spcPts val="0"/>
                        </a:spcAft>
                        <a:buFont typeface="Symbol"/>
                        <a:buChar char=""/>
                      </a:pPr>
                      <a:r>
                        <a:rPr lang="ro-RO" sz="1400" dirty="0">
                          <a:effectLst/>
                          <a:latin typeface="Times New Roman" panose="02020603050405020304" pitchFamily="18" charset="0"/>
                          <a:cs typeface="Times New Roman" panose="02020603050405020304" pitchFamily="18" charset="0"/>
                        </a:rPr>
                        <a:t>modificări de ritm și tempo – adaptare</a:t>
                      </a:r>
                      <a:endParaRPr lang="en-US" sz="1400" dirty="0">
                        <a:effectLst/>
                        <a:latin typeface="Times New Roman" panose="02020603050405020304" pitchFamily="18" charset="0"/>
                        <a:cs typeface="Times New Roman" panose="02020603050405020304" pitchFamily="18" charset="0"/>
                      </a:endParaRPr>
                    </a:p>
                    <a:p>
                      <a:pPr marL="342900" lvl="0" indent="-342900">
                        <a:spcAft>
                          <a:spcPts val="0"/>
                        </a:spcAft>
                        <a:buFont typeface="Symbol"/>
                        <a:buChar char=""/>
                      </a:pPr>
                      <a:r>
                        <a:rPr lang="ro-RO" sz="1400" dirty="0">
                          <a:effectLst/>
                          <a:latin typeface="Times New Roman" panose="02020603050405020304" pitchFamily="18" charset="0"/>
                          <a:cs typeface="Times New Roman" panose="02020603050405020304" pitchFamily="18" charset="0"/>
                        </a:rPr>
                        <a:t>timpi – identificare; accentuați/ neaccentuați</a:t>
                      </a:r>
                      <a:endParaRPr lang="en-US" sz="1400" dirty="0">
                        <a:effectLst/>
                        <a:latin typeface="Times New Roman" panose="02020603050405020304" pitchFamily="18" charset="0"/>
                        <a:cs typeface="Times New Roman" panose="02020603050405020304" pitchFamily="18" charset="0"/>
                      </a:endParaRPr>
                    </a:p>
                    <a:p>
                      <a:pPr marL="0" lvl="0" indent="0">
                        <a:spcAft>
                          <a:spcPts val="0"/>
                        </a:spcAft>
                        <a:buFont typeface="Symbol"/>
                        <a:buNone/>
                      </a:pPr>
                      <a:endParaRPr lang="en-US" sz="1400" dirty="0">
                        <a:solidFill>
                          <a:schemeClr val="tx1"/>
                        </a:solidFill>
                        <a:effectLst/>
                        <a:latin typeface="Times New Roman" panose="02020603050405020304" pitchFamily="18" charset="0"/>
                        <a:ea typeface="Calibri"/>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4055907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a:xfrm rot="20929068">
            <a:off x="322453" y="302701"/>
            <a:ext cx="2602983" cy="1080120"/>
          </a:xfrm>
          <a:prstGeom prst="ellipse">
            <a:avLst/>
          </a:prstGeom>
          <a:solidFill>
            <a:srgbClr val="FFFF0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b="1" dirty="0">
                <a:solidFill>
                  <a:schemeClr val="tx1"/>
                </a:solidFill>
                <a:latin typeface="Segoe Script" panose="020B0504020000000003" pitchFamily="34" charset="0"/>
              </a:rPr>
              <a:t>Sugestii metodologice</a:t>
            </a:r>
            <a:endParaRPr lang="en-US" b="1" dirty="0">
              <a:solidFill>
                <a:schemeClr val="tx1"/>
              </a:solidFill>
              <a:latin typeface="Segoe Script" panose="020B0504020000000003" pitchFamily="34" charset="0"/>
            </a:endParaRPr>
          </a:p>
        </p:txBody>
      </p:sp>
      <p:sp>
        <p:nvSpPr>
          <p:cNvPr id="5" name="Rectangle 4"/>
          <p:cNvSpPr/>
          <p:nvPr/>
        </p:nvSpPr>
        <p:spPr>
          <a:xfrm>
            <a:off x="2987824" y="221604"/>
            <a:ext cx="2736304" cy="988253"/>
          </a:xfrm>
          <a:prstGeom prst="rect">
            <a:avLst/>
          </a:prstGeom>
          <a:solidFill>
            <a:srgbClr val="CCFF66"/>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o-RO" sz="1400" dirty="0">
                <a:solidFill>
                  <a:schemeClr val="tx1"/>
                </a:solidFill>
                <a:latin typeface="Times New Roman" panose="02020603050405020304" pitchFamily="18" charset="0"/>
                <a:cs typeface="Times New Roman" panose="02020603050405020304" pitchFamily="18" charset="0"/>
              </a:rPr>
              <a:t>Această activitate este de preferat să înceapă la vârste mici , deoarece atunci vom avea posibilitatea de a modela comportamentul expresiv</a:t>
            </a:r>
            <a:r>
              <a:rPr lang="en-US" sz="1400" dirty="0">
                <a:solidFill>
                  <a:schemeClr val="tx1"/>
                </a:solidFill>
                <a:latin typeface="Times New Roman" panose="02020603050405020304" pitchFamily="18" charset="0"/>
                <a:cs typeface="Times New Roman" panose="02020603050405020304" pitchFamily="18" charset="0"/>
              </a:rPr>
              <a:t>.</a:t>
            </a:r>
          </a:p>
        </p:txBody>
      </p:sp>
      <p:sp>
        <p:nvSpPr>
          <p:cNvPr id="16" name="Rectangle 15"/>
          <p:cNvSpPr/>
          <p:nvPr/>
        </p:nvSpPr>
        <p:spPr>
          <a:xfrm>
            <a:off x="5940152" y="270644"/>
            <a:ext cx="2808312" cy="890171"/>
          </a:xfrm>
          <a:prstGeom prst="rect">
            <a:avLst/>
          </a:prstGeom>
          <a:solidFill>
            <a:srgbClr val="CCFF66"/>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o-RO" sz="1400" dirty="0">
                <a:solidFill>
                  <a:schemeClr val="tx1"/>
                </a:solidFill>
                <a:latin typeface="Times New Roman" panose="02020603050405020304" pitchFamily="18" charset="0"/>
                <a:cs typeface="Times New Roman" panose="02020603050405020304" pitchFamily="18" charset="0"/>
              </a:rPr>
              <a:t>Exercițiile se desfășoară progresiv, de la simplu la complex, permițând astfel formarea treptată a deprinderilor motrice de expresie</a:t>
            </a:r>
            <a:r>
              <a:rPr lang="en-US" sz="1400" dirty="0">
                <a:solidFill>
                  <a:schemeClr val="tx1"/>
                </a:solidFill>
                <a:latin typeface="Times New Roman" panose="02020603050405020304" pitchFamily="18" charset="0"/>
                <a:cs typeface="Times New Roman" panose="02020603050405020304" pitchFamily="18" charset="0"/>
              </a:rPr>
              <a:t>.</a:t>
            </a:r>
          </a:p>
        </p:txBody>
      </p:sp>
      <p:sp>
        <p:nvSpPr>
          <p:cNvPr id="17" name="Rectangle 16"/>
          <p:cNvSpPr/>
          <p:nvPr/>
        </p:nvSpPr>
        <p:spPr>
          <a:xfrm>
            <a:off x="809344" y="5445224"/>
            <a:ext cx="7237279" cy="988253"/>
          </a:xfrm>
          <a:prstGeom prst="rect">
            <a:avLst/>
          </a:prstGeom>
          <a:solidFill>
            <a:srgbClr val="CCFF66"/>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o-RO" sz="1400" dirty="0">
                <a:solidFill>
                  <a:schemeClr val="tx1"/>
                </a:solidFill>
                <a:latin typeface="Times New Roman" panose="02020603050405020304" pitchFamily="18" charset="0"/>
                <a:cs typeface="Times New Roman" panose="02020603050405020304" pitchFamily="18" charset="0"/>
              </a:rPr>
              <a:t>Un rol deosebit în susținerea programelor îl are profesorul care trebuie să creeze un climat socio – emoțional favorabil,  o atmosferă efervescentă de căutare a noi idei, soluții originale la temele propuse. Acesta trebuie să elimine barierele ce opresc libera asociație a ideilor și să urmărească la copii dispariția timidității, eliberarea de inhibiții, apariția încrederii în sine și a autocontrolului.</a:t>
            </a:r>
            <a:endParaRPr lang="en-US" sz="1400" dirty="0">
              <a:solidFill>
                <a:schemeClr val="tx1"/>
              </a:solidFill>
              <a:latin typeface="Times New Roman" panose="02020603050405020304" pitchFamily="18" charset="0"/>
              <a:cs typeface="Times New Roman" panose="02020603050405020304" pitchFamily="18" charset="0"/>
            </a:endParaRPr>
          </a:p>
        </p:txBody>
      </p:sp>
      <p:sp>
        <p:nvSpPr>
          <p:cNvPr id="18" name="Rectangle 17"/>
          <p:cNvSpPr/>
          <p:nvPr/>
        </p:nvSpPr>
        <p:spPr>
          <a:xfrm>
            <a:off x="251521" y="2927963"/>
            <a:ext cx="3672408" cy="1077101"/>
          </a:xfrm>
          <a:prstGeom prst="rect">
            <a:avLst/>
          </a:prstGeom>
          <a:solidFill>
            <a:srgbClr val="CCFF66"/>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o-RO" sz="1400" dirty="0">
                <a:solidFill>
                  <a:schemeClr val="tx1"/>
                </a:solidFill>
                <a:latin typeface="Times New Roman" panose="02020603050405020304" pitchFamily="18" charset="0"/>
                <a:cs typeface="Times New Roman" panose="02020603050405020304" pitchFamily="18" charset="0"/>
              </a:rPr>
              <a:t>Pregătirea va surprinde aspecte ce privesc lucrul în colectiv, dar totodată favorizează în mod deosebit dezvoltarea fiecărei individualități, în funcție de caracteristicile și potențialul subiectului angrenat în acest tip de practică.</a:t>
            </a:r>
            <a:endParaRPr lang="en-US" sz="1400" dirty="0">
              <a:solidFill>
                <a:schemeClr val="tx1"/>
              </a:solidFill>
              <a:latin typeface="Times New Roman" panose="02020603050405020304" pitchFamily="18" charset="0"/>
              <a:cs typeface="Times New Roman" panose="02020603050405020304" pitchFamily="18" charset="0"/>
            </a:endParaRPr>
          </a:p>
        </p:txBody>
      </p:sp>
      <p:sp>
        <p:nvSpPr>
          <p:cNvPr id="19" name="Rectangle 18"/>
          <p:cNvSpPr/>
          <p:nvPr/>
        </p:nvSpPr>
        <p:spPr>
          <a:xfrm>
            <a:off x="278600" y="1643561"/>
            <a:ext cx="3888434" cy="1080120"/>
          </a:xfrm>
          <a:prstGeom prst="rect">
            <a:avLst/>
          </a:prstGeom>
          <a:solidFill>
            <a:srgbClr val="CCFF66"/>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o-RO" sz="1400" dirty="0">
                <a:solidFill>
                  <a:schemeClr val="tx1"/>
                </a:solidFill>
                <a:latin typeface="Times New Roman" panose="02020603050405020304" pitchFamily="18" charset="0"/>
                <a:cs typeface="Times New Roman" panose="02020603050405020304" pitchFamily="18" charset="0"/>
              </a:rPr>
              <a:t>Expresia corporală nu este posibilă decât în măsura în care este realizată o atmosferă de încredere, de înțelegere.</a:t>
            </a:r>
            <a:r>
              <a:rPr lang="en-US" sz="1400" dirty="0">
                <a:solidFill>
                  <a:schemeClr val="tx1"/>
                </a:solidFill>
                <a:latin typeface="Times New Roman" panose="02020603050405020304" pitchFamily="18" charset="0"/>
                <a:cs typeface="Times New Roman" panose="02020603050405020304" pitchFamily="18" charset="0"/>
              </a:rPr>
              <a:t> </a:t>
            </a:r>
            <a:r>
              <a:rPr lang="ro-RO" sz="1400" dirty="0">
                <a:solidFill>
                  <a:schemeClr val="tx1"/>
                </a:solidFill>
                <a:latin typeface="Times New Roman" panose="02020603050405020304" pitchFamily="18" charset="0"/>
                <a:cs typeface="Times New Roman" panose="02020603050405020304" pitchFamily="18" charset="0"/>
              </a:rPr>
              <a:t>Blocajul afectiv îl antrenează pe cel fizic și , în consecință inhibă toate expresiile gestuale și posturale normale, naturale.</a:t>
            </a:r>
            <a:endParaRPr lang="en-US" sz="1400" dirty="0">
              <a:solidFill>
                <a:schemeClr val="tx1"/>
              </a:solidFill>
              <a:latin typeface="Times New Roman" panose="02020603050405020304" pitchFamily="18" charset="0"/>
              <a:cs typeface="Times New Roman" panose="02020603050405020304" pitchFamily="18" charset="0"/>
            </a:endParaRPr>
          </a:p>
        </p:txBody>
      </p:sp>
      <p:sp>
        <p:nvSpPr>
          <p:cNvPr id="20" name="Rectangle 19"/>
          <p:cNvSpPr/>
          <p:nvPr/>
        </p:nvSpPr>
        <p:spPr>
          <a:xfrm>
            <a:off x="4355976" y="1408080"/>
            <a:ext cx="4176464" cy="988253"/>
          </a:xfrm>
          <a:prstGeom prst="rect">
            <a:avLst/>
          </a:prstGeom>
          <a:solidFill>
            <a:srgbClr val="CCFF66"/>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o-RO" sz="1400" dirty="0">
                <a:solidFill>
                  <a:schemeClr val="tx1"/>
                </a:solidFill>
                <a:latin typeface="Times New Roman" panose="02020603050405020304" pitchFamily="18" charset="0"/>
                <a:cs typeface="Times New Roman" panose="02020603050405020304" pitchFamily="18" charset="0"/>
              </a:rPr>
              <a:t>Elaborarea programelor de lucru se va realiza astfel încît să cuprindă atât exerciții pentru educarea corporală cît și exerciții pentru transpunerea stărilor psihice în funcție de sensibilitatea și imaginația proprie.</a:t>
            </a:r>
            <a:endParaRPr lang="en-US" sz="1400" dirty="0">
              <a:solidFill>
                <a:schemeClr val="tx1"/>
              </a:solidFill>
              <a:latin typeface="Times New Roman" panose="02020603050405020304" pitchFamily="18" charset="0"/>
              <a:cs typeface="Times New Roman" panose="02020603050405020304" pitchFamily="18" charset="0"/>
            </a:endParaRPr>
          </a:p>
        </p:txBody>
      </p:sp>
      <p:sp>
        <p:nvSpPr>
          <p:cNvPr id="21" name="Rectangle 20"/>
          <p:cNvSpPr/>
          <p:nvPr/>
        </p:nvSpPr>
        <p:spPr>
          <a:xfrm>
            <a:off x="4427984" y="2618506"/>
            <a:ext cx="4387394" cy="1353391"/>
          </a:xfrm>
          <a:prstGeom prst="rect">
            <a:avLst/>
          </a:prstGeom>
          <a:solidFill>
            <a:srgbClr val="CCFF66"/>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o-RO" sz="1400" dirty="0">
                <a:solidFill>
                  <a:schemeClr val="tx1"/>
                </a:solidFill>
                <a:latin typeface="Times New Roman" panose="02020603050405020304" pitchFamily="18" charset="0"/>
                <a:cs typeface="Times New Roman" panose="02020603050405020304" pitchFamily="18" charset="0"/>
              </a:rPr>
              <a:t>Se va avea în vedere calitatea mișcărilor, nivelul și particularitățile psiho –motrice ale subiecților. De aceea trebuie evitate metodele rigide de predare . cadrul didactic va manifesta suplețe în orientarea concretă individuală, imaginație în selecționarea mijloacelor și coordonerea subiecților în alegerea răspunsurilor</a:t>
            </a:r>
            <a:r>
              <a:rPr lang="en-US" sz="1400" dirty="0">
                <a:solidFill>
                  <a:schemeClr val="tx1"/>
                </a:solidFill>
                <a:latin typeface="Times New Roman" panose="02020603050405020304" pitchFamily="18" charset="0"/>
                <a:cs typeface="Times New Roman" panose="02020603050405020304" pitchFamily="18" charset="0"/>
              </a:rPr>
              <a:t>.</a:t>
            </a:r>
          </a:p>
        </p:txBody>
      </p:sp>
      <p:sp>
        <p:nvSpPr>
          <p:cNvPr id="22" name="Rectangle 21"/>
          <p:cNvSpPr/>
          <p:nvPr/>
        </p:nvSpPr>
        <p:spPr>
          <a:xfrm>
            <a:off x="242426" y="4152173"/>
            <a:ext cx="5481701" cy="1191451"/>
          </a:xfrm>
          <a:prstGeom prst="rect">
            <a:avLst/>
          </a:prstGeom>
          <a:solidFill>
            <a:srgbClr val="CCFF66"/>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o-RO" sz="1400" dirty="0">
                <a:solidFill>
                  <a:schemeClr val="tx1"/>
                </a:solidFill>
                <a:latin typeface="Times New Roman" panose="02020603050405020304" pitchFamily="18" charset="0"/>
                <a:cs typeface="Times New Roman" panose="02020603050405020304" pitchFamily="18" charset="0"/>
              </a:rPr>
              <a:t>Temele - stimul vor fi utilizate în vederea formării la copil a unei imagini mentale care să îl motiveze în a se mișca într-un anumit mod și cu un anume scop. Cu cât elevii se vor familiariza mai bine cu imaginea expresivă, cu atât mai mult va fi necesară și creșterea treptată a complexității stimulilor ce solicită răspunsuri motrice multi dimensionale.</a:t>
            </a:r>
            <a:endParaRPr lang="en-US" sz="1400" dirty="0">
              <a:solidFill>
                <a:schemeClr val="tx1"/>
              </a:solidFill>
              <a:latin typeface="Times New Roman" panose="02020603050405020304" pitchFamily="18" charset="0"/>
              <a:cs typeface="Times New Roman" panose="02020603050405020304" pitchFamily="18" charset="0"/>
            </a:endParaRPr>
          </a:p>
        </p:txBody>
      </p:sp>
      <p:sp>
        <p:nvSpPr>
          <p:cNvPr id="23" name="Rectangle 22"/>
          <p:cNvSpPr/>
          <p:nvPr/>
        </p:nvSpPr>
        <p:spPr>
          <a:xfrm>
            <a:off x="5958191" y="4253771"/>
            <a:ext cx="2736304" cy="903421"/>
          </a:xfrm>
          <a:prstGeom prst="rect">
            <a:avLst/>
          </a:prstGeom>
          <a:solidFill>
            <a:srgbClr val="CCFF66"/>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o-RO" sz="1400" dirty="0">
                <a:solidFill>
                  <a:schemeClr val="tx1"/>
                </a:solidFill>
                <a:latin typeface="Times New Roman" panose="02020603050405020304" pitchFamily="18" charset="0"/>
                <a:cs typeface="Times New Roman" panose="02020603050405020304" pitchFamily="18" charset="0"/>
              </a:rPr>
              <a:t>Cei mai utilizați stimuli vor fi cei auditivi, cuvinte și muzică, dar și stimuli vizuali, tactili, kinestezici.</a:t>
            </a:r>
            <a:endParaRPr lang="en-US" sz="1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064747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494</TotalTime>
  <Words>1830</Words>
  <Application>Microsoft Office PowerPoint</Application>
  <PresentationFormat>Expunere pe ecran (4:3)</PresentationFormat>
  <Paragraphs>102</Paragraphs>
  <Slides>10</Slides>
  <Notes>0</Notes>
  <HiddenSlides>0</HiddenSlides>
  <MMClips>0</MMClips>
  <ScaleCrop>false</ScaleCrop>
  <HeadingPairs>
    <vt:vector size="6" baseType="variant">
      <vt:variant>
        <vt:lpstr>Fonturi utilizate</vt:lpstr>
      </vt:variant>
      <vt:variant>
        <vt:i4>5</vt:i4>
      </vt:variant>
      <vt:variant>
        <vt:lpstr>Temă</vt:lpstr>
      </vt:variant>
      <vt:variant>
        <vt:i4>1</vt:i4>
      </vt:variant>
      <vt:variant>
        <vt:lpstr>Titluri diapozitive</vt:lpstr>
      </vt:variant>
      <vt:variant>
        <vt:i4>10</vt:i4>
      </vt:variant>
    </vt:vector>
  </HeadingPairs>
  <TitlesOfParts>
    <vt:vector size="16" baseType="lpstr">
      <vt:lpstr>Arial</vt:lpstr>
      <vt:lpstr>Calibri</vt:lpstr>
      <vt:lpstr>Segoe Script</vt:lpstr>
      <vt:lpstr>Symbol</vt:lpstr>
      <vt:lpstr>Times New Roman</vt:lpstr>
      <vt:lpstr>Office Theme</vt:lpstr>
      <vt:lpstr>PROGRAMĂ   OPŢIONAL   “ Motricitatea de expresie și comunicare corporală”</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PROGRAMĂ   OPŢIONAL  – “ Motricitatea de expresie și comunicare corporală”</dc:title>
  <dc:creator>pchome</dc:creator>
  <cp:lastModifiedBy>5b online</cp:lastModifiedBy>
  <cp:revision>21</cp:revision>
  <dcterms:created xsi:type="dcterms:W3CDTF">2020-12-01T10:34:27Z</dcterms:created>
  <dcterms:modified xsi:type="dcterms:W3CDTF">2023-05-09T15:05:08Z</dcterms:modified>
</cp:coreProperties>
</file>